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66" r:id="rId3"/>
    <p:sldId id="302" r:id="rId4"/>
    <p:sldId id="424" r:id="rId5"/>
    <p:sldId id="425" r:id="rId6"/>
    <p:sldId id="262" r:id="rId7"/>
    <p:sldId id="263" r:id="rId8"/>
    <p:sldId id="426" r:id="rId9"/>
    <p:sldId id="427" r:id="rId10"/>
    <p:sldId id="428" r:id="rId11"/>
    <p:sldId id="303" r:id="rId12"/>
    <p:sldId id="258" r:id="rId13"/>
    <p:sldId id="299" r:id="rId14"/>
    <p:sldId id="297" r:id="rId15"/>
    <p:sldId id="300" r:id="rId16"/>
    <p:sldId id="336" r:id="rId17"/>
    <p:sldId id="292" r:id="rId18"/>
    <p:sldId id="293" r:id="rId19"/>
    <p:sldId id="294" r:id="rId20"/>
    <p:sldId id="295" r:id="rId21"/>
    <p:sldId id="275" r:id="rId22"/>
    <p:sldId id="276" r:id="rId23"/>
    <p:sldId id="278" r:id="rId24"/>
    <p:sldId id="301" r:id="rId25"/>
    <p:sldId id="289" r:id="rId26"/>
    <p:sldId id="291" r:id="rId27"/>
    <p:sldId id="305" r:id="rId28"/>
    <p:sldId id="306" r:id="rId29"/>
    <p:sldId id="319" r:id="rId30"/>
    <p:sldId id="320" r:id="rId31"/>
    <p:sldId id="414" r:id="rId32"/>
    <p:sldId id="321" r:id="rId33"/>
    <p:sldId id="323" r:id="rId34"/>
    <p:sldId id="332" r:id="rId35"/>
    <p:sldId id="333" r:id="rId36"/>
    <p:sldId id="335" r:id="rId37"/>
    <p:sldId id="337" r:id="rId38"/>
    <p:sldId id="416" r:id="rId39"/>
    <p:sldId id="338" r:id="rId40"/>
    <p:sldId id="415" r:id="rId41"/>
    <p:sldId id="342" r:id="rId42"/>
    <p:sldId id="345" r:id="rId43"/>
    <p:sldId id="346" r:id="rId44"/>
    <p:sldId id="347" r:id="rId45"/>
    <p:sldId id="351" r:id="rId46"/>
    <p:sldId id="364" r:id="rId47"/>
    <p:sldId id="417" r:id="rId48"/>
    <p:sldId id="365" r:id="rId49"/>
    <p:sldId id="357" r:id="rId50"/>
    <p:sldId id="366" r:id="rId51"/>
    <p:sldId id="368" r:id="rId52"/>
    <p:sldId id="420" r:id="rId53"/>
    <p:sldId id="372" r:id="rId54"/>
    <p:sldId id="374" r:id="rId55"/>
    <p:sldId id="373" r:id="rId56"/>
    <p:sldId id="419" r:id="rId57"/>
    <p:sldId id="375" r:id="rId58"/>
    <p:sldId id="376" r:id="rId59"/>
    <p:sldId id="421" r:id="rId60"/>
    <p:sldId id="422"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491" autoAdjust="0"/>
    <p:restoredTop sz="94660"/>
  </p:normalViewPr>
  <p:slideViewPr>
    <p:cSldViewPr>
      <p:cViewPr varScale="1">
        <p:scale>
          <a:sx n="71" d="100"/>
          <a:sy n="71" d="100"/>
        </p:scale>
        <p:origin x="-102" y="-3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109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5" Type="http://schemas.openxmlformats.org/officeDocument/2006/relationships/image" Target="../media/image52.wmf"/><Relationship Id="rId4"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F77969-8A3F-4450-ABCC-6140A7920351}" type="datetimeFigureOut">
              <a:rPr lang="en-GB" smtClean="0"/>
              <a:pPr/>
              <a:t>26/08/2015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122883-3EE5-496E-BED0-03EF7C2B2ADC}" type="slidenum">
              <a:rPr lang="en-GB" smtClean="0"/>
              <a:pPr/>
              <a:t>‹#›</a:t>
            </a:fld>
            <a:endParaRPr lang="en-GB"/>
          </a:p>
        </p:txBody>
      </p:sp>
    </p:spTree>
    <p:extLst>
      <p:ext uri="{BB962C8B-B14F-4D97-AF65-F5344CB8AC3E}">
        <p14:creationId xmlns:p14="http://schemas.microsoft.com/office/powerpoint/2010/main" val="2063562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1 Marcador de imagen de diapositiva"/>
          <p:cNvSpPr>
            <a:spLocks noGrp="1" noRot="1" noChangeAspect="1"/>
          </p:cNvSpPr>
          <p:nvPr>
            <p:ph type="sldImg"/>
          </p:nvPr>
        </p:nvSpPr>
        <p:spPr bwMode="auto">
          <a:noFill/>
          <a:ln>
            <a:solidFill>
              <a:srgbClr val="000000"/>
            </a:solidFill>
            <a:miter lim="800000"/>
            <a:headEnd/>
            <a:tailEnd/>
          </a:ln>
        </p:spPr>
      </p:sp>
      <p:sp>
        <p:nvSpPr>
          <p:cNvPr id="35842" name="2 Marcador de notas"/>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s-ES" dirty="0" smtClean="0"/>
              <a:t>And </a:t>
            </a:r>
            <a:r>
              <a:rPr lang="es-ES" dirty="0" err="1" smtClean="0"/>
              <a:t>this</a:t>
            </a:r>
            <a:r>
              <a:rPr lang="es-ES" dirty="0" smtClean="0"/>
              <a:t> </a:t>
            </a:r>
            <a:r>
              <a:rPr lang="es-ES" dirty="0" err="1" smtClean="0"/>
              <a:t>is</a:t>
            </a:r>
            <a:r>
              <a:rPr lang="es-ES" dirty="0" smtClean="0"/>
              <a:t> </a:t>
            </a:r>
            <a:r>
              <a:rPr lang="es-ES" dirty="0" err="1" smtClean="0"/>
              <a:t>the</a:t>
            </a:r>
            <a:r>
              <a:rPr lang="es-ES" dirty="0" smtClean="0"/>
              <a:t> </a:t>
            </a:r>
            <a:r>
              <a:rPr lang="es-ES" dirty="0" err="1" smtClean="0"/>
              <a:t>surface</a:t>
            </a:r>
            <a:r>
              <a:rPr lang="es-ES" dirty="0" smtClean="0"/>
              <a:t> </a:t>
            </a:r>
            <a:r>
              <a:rPr lang="es-ES" dirty="0" err="1" smtClean="0"/>
              <a:t>built</a:t>
            </a:r>
            <a:r>
              <a:rPr lang="es-ES" dirty="0" smtClean="0"/>
              <a:t> </a:t>
            </a:r>
            <a:r>
              <a:rPr lang="es-ES" dirty="0" err="1" smtClean="0"/>
              <a:t>with</a:t>
            </a:r>
            <a:r>
              <a:rPr lang="es-ES" dirty="0" smtClean="0"/>
              <a:t> </a:t>
            </a:r>
            <a:r>
              <a:rPr lang="es-ES" dirty="0" err="1" smtClean="0"/>
              <a:t>the</a:t>
            </a:r>
            <a:r>
              <a:rPr lang="es-ES" dirty="0" smtClean="0"/>
              <a:t> laser </a:t>
            </a:r>
            <a:r>
              <a:rPr lang="es-ES" dirty="0" err="1" smtClean="0"/>
              <a:t>on</a:t>
            </a:r>
            <a:r>
              <a:rPr lang="es-ES" dirty="0" smtClean="0"/>
              <a:t> </a:t>
            </a:r>
            <a:r>
              <a:rPr lang="es-ES" dirty="0" err="1" smtClean="0"/>
              <a:t>the</a:t>
            </a:r>
            <a:r>
              <a:rPr lang="es-ES" dirty="0" smtClean="0"/>
              <a:t> </a:t>
            </a:r>
            <a:r>
              <a:rPr lang="es-ES" dirty="0" err="1" smtClean="0"/>
              <a:t>front</a:t>
            </a:r>
            <a:r>
              <a:rPr lang="es-ES" dirty="0" smtClean="0"/>
              <a:t>. As can </a:t>
            </a:r>
            <a:r>
              <a:rPr lang="es-ES" dirty="0" err="1" smtClean="0"/>
              <a:t>be</a:t>
            </a:r>
            <a:r>
              <a:rPr lang="es-ES" dirty="0" smtClean="0"/>
              <a:t> </a:t>
            </a:r>
            <a:r>
              <a:rPr lang="es-ES" dirty="0" err="1" smtClean="0"/>
              <a:t>seen</a:t>
            </a:r>
            <a:r>
              <a:rPr lang="es-ES" dirty="0" smtClean="0"/>
              <a:t> </a:t>
            </a:r>
            <a:r>
              <a:rPr lang="es-ES" dirty="0" err="1" smtClean="0"/>
              <a:t>we</a:t>
            </a:r>
            <a:r>
              <a:rPr lang="es-ES" dirty="0" smtClean="0"/>
              <a:t> </a:t>
            </a:r>
            <a:r>
              <a:rPr lang="es-ES" dirty="0" err="1" smtClean="0"/>
              <a:t>could</a:t>
            </a:r>
            <a:r>
              <a:rPr lang="es-ES" dirty="0" smtClean="0"/>
              <a:t> </a:t>
            </a:r>
            <a:r>
              <a:rPr lang="es-ES" dirty="0" err="1" smtClean="0"/>
              <a:t>cover</a:t>
            </a:r>
            <a:r>
              <a:rPr lang="es-ES" dirty="0" smtClean="0"/>
              <a:t> </a:t>
            </a:r>
            <a:r>
              <a:rPr lang="es-ES" dirty="0" err="1" smtClean="0"/>
              <a:t>the</a:t>
            </a:r>
            <a:r>
              <a:rPr lang="es-ES" dirty="0" smtClean="0"/>
              <a:t> </a:t>
            </a:r>
            <a:r>
              <a:rPr lang="es-ES" dirty="0" err="1" smtClean="0"/>
              <a:t>whole</a:t>
            </a:r>
            <a:r>
              <a:rPr lang="es-ES" dirty="0" smtClean="0"/>
              <a:t> </a:t>
            </a:r>
            <a:r>
              <a:rPr lang="es-ES" dirty="0" err="1" smtClean="0"/>
              <a:t>field</a:t>
            </a:r>
            <a:r>
              <a:rPr lang="es-ES" dirty="0" smtClean="0"/>
              <a:t> </a:t>
            </a:r>
            <a:r>
              <a:rPr lang="es-ES" dirty="0" err="1" smtClean="0"/>
              <a:t>with</a:t>
            </a:r>
            <a:r>
              <a:rPr lang="es-ES" dirty="0" smtClean="0"/>
              <a:t> </a:t>
            </a:r>
            <a:r>
              <a:rPr lang="es-ES" dirty="0" err="1" smtClean="0"/>
              <a:t>this</a:t>
            </a:r>
            <a:r>
              <a:rPr lang="es-ES" dirty="0" smtClean="0"/>
              <a:t> </a:t>
            </a:r>
            <a:r>
              <a:rPr lang="es-ES" dirty="0" err="1" smtClean="0"/>
              <a:t>only</a:t>
            </a:r>
            <a:r>
              <a:rPr lang="es-ES" dirty="0" smtClean="0"/>
              <a:t> sensor. </a:t>
            </a:r>
            <a:r>
              <a:rPr lang="es-ES" dirty="0" err="1" smtClean="0"/>
              <a:t>Here</a:t>
            </a:r>
            <a:r>
              <a:rPr lang="es-ES" dirty="0" smtClean="0"/>
              <a:t> are </a:t>
            </a:r>
            <a:r>
              <a:rPr lang="es-ES" dirty="0" err="1" smtClean="0"/>
              <a:t>the</a:t>
            </a:r>
            <a:r>
              <a:rPr lang="es-ES" dirty="0" smtClean="0"/>
              <a:t> boxes. And </a:t>
            </a:r>
            <a:r>
              <a:rPr lang="es-ES" dirty="0" err="1" smtClean="0"/>
              <a:t>here</a:t>
            </a:r>
            <a:r>
              <a:rPr lang="es-ES" dirty="0" smtClean="0"/>
              <a:t> in </a:t>
            </a:r>
            <a:r>
              <a:rPr lang="es-ES" dirty="0" err="1" smtClean="0"/>
              <a:t>this</a:t>
            </a:r>
            <a:r>
              <a:rPr lang="es-ES" dirty="0" smtClean="0"/>
              <a:t> </a:t>
            </a:r>
            <a:r>
              <a:rPr lang="es-ES" dirty="0" err="1" smtClean="0"/>
              <a:t>part</a:t>
            </a:r>
            <a:r>
              <a:rPr lang="es-ES" dirty="0" smtClean="0"/>
              <a:t> </a:t>
            </a:r>
            <a:r>
              <a:rPr lang="es-ES" dirty="0" err="1" smtClean="0"/>
              <a:t>the</a:t>
            </a:r>
            <a:r>
              <a:rPr lang="es-ES" dirty="0" smtClean="0"/>
              <a:t> </a:t>
            </a:r>
            <a:r>
              <a:rPr lang="es-ES" dirty="0" err="1" smtClean="0"/>
              <a:t>accuracy</a:t>
            </a:r>
            <a:r>
              <a:rPr lang="es-ES" dirty="0" smtClean="0"/>
              <a:t> </a:t>
            </a:r>
            <a:r>
              <a:rPr lang="es-ES" dirty="0" err="1" smtClean="0"/>
              <a:t>is</a:t>
            </a:r>
            <a:r>
              <a:rPr lang="es-ES" dirty="0" smtClean="0"/>
              <a:t> </a:t>
            </a:r>
            <a:r>
              <a:rPr lang="es-ES" dirty="0" err="1" smtClean="0"/>
              <a:t>not</a:t>
            </a:r>
            <a:r>
              <a:rPr lang="es-ES" dirty="0" smtClean="0"/>
              <a:t> </a:t>
            </a:r>
            <a:r>
              <a:rPr lang="es-ES" dirty="0" err="1" smtClean="0"/>
              <a:t>good</a:t>
            </a:r>
            <a:r>
              <a:rPr lang="es-ES" dirty="0" smtClean="0"/>
              <a:t> </a:t>
            </a:r>
            <a:r>
              <a:rPr lang="es-ES" dirty="0" err="1" smtClean="0"/>
              <a:t>because</a:t>
            </a:r>
            <a:r>
              <a:rPr lang="es-ES" dirty="0" smtClean="0"/>
              <a:t> </a:t>
            </a:r>
            <a:r>
              <a:rPr lang="es-ES" dirty="0" err="1" smtClean="0"/>
              <a:t>here</a:t>
            </a:r>
            <a:r>
              <a:rPr lang="es-ES" dirty="0" smtClean="0"/>
              <a:t> </a:t>
            </a:r>
            <a:r>
              <a:rPr lang="es-ES" dirty="0" err="1" smtClean="0"/>
              <a:t>we</a:t>
            </a:r>
            <a:r>
              <a:rPr lang="es-ES" dirty="0" smtClean="0"/>
              <a:t> </a:t>
            </a:r>
            <a:r>
              <a:rPr lang="es-ES" dirty="0" err="1" smtClean="0"/>
              <a:t>don’t</a:t>
            </a:r>
            <a:r>
              <a:rPr lang="es-ES" dirty="0" smtClean="0"/>
              <a:t> </a:t>
            </a:r>
            <a:r>
              <a:rPr lang="es-ES" dirty="0" err="1" smtClean="0"/>
              <a:t>have</a:t>
            </a:r>
            <a:r>
              <a:rPr lang="es-ES" dirty="0" smtClean="0"/>
              <a:t> 3 GPS </a:t>
            </a:r>
            <a:r>
              <a:rPr lang="es-ES" dirty="0" err="1" smtClean="0"/>
              <a:t>but</a:t>
            </a:r>
            <a:r>
              <a:rPr lang="es-ES" dirty="0" smtClean="0"/>
              <a:t> </a:t>
            </a:r>
            <a:r>
              <a:rPr lang="es-ES" dirty="0" err="1" smtClean="0"/>
              <a:t>only</a:t>
            </a:r>
            <a:r>
              <a:rPr lang="es-ES" dirty="0" smtClean="0"/>
              <a:t> </a:t>
            </a:r>
            <a:r>
              <a:rPr lang="es-ES" dirty="0" err="1" smtClean="0"/>
              <a:t>one</a:t>
            </a:r>
            <a:r>
              <a:rPr lang="es-ES" dirty="0" smtClean="0"/>
              <a:t> (and no </a:t>
            </a:r>
            <a:r>
              <a:rPr lang="es-ES" dirty="0" err="1" smtClean="0"/>
              <a:t>inertial</a:t>
            </a:r>
            <a:r>
              <a:rPr lang="es-ES" dirty="0" smtClean="0"/>
              <a:t> at </a:t>
            </a:r>
            <a:r>
              <a:rPr lang="es-ES" dirty="0" err="1" smtClean="0"/>
              <a:t>all</a:t>
            </a:r>
            <a:r>
              <a:rPr lang="es-ES" dirty="0" smtClean="0"/>
              <a:t>) so </a:t>
            </a:r>
            <a:r>
              <a:rPr lang="es-ES" dirty="0" err="1" smtClean="0"/>
              <a:t>we</a:t>
            </a:r>
            <a:r>
              <a:rPr lang="es-ES" dirty="0" smtClean="0"/>
              <a:t> </a:t>
            </a:r>
            <a:r>
              <a:rPr lang="es-ES" dirty="0" err="1" smtClean="0"/>
              <a:t>can’t</a:t>
            </a:r>
            <a:r>
              <a:rPr lang="es-ES" dirty="0" smtClean="0"/>
              <a:t> </a:t>
            </a:r>
            <a:r>
              <a:rPr lang="es-ES" dirty="0" err="1" smtClean="0"/>
              <a:t>measure</a:t>
            </a:r>
            <a:r>
              <a:rPr lang="es-ES" dirty="0" smtClean="0"/>
              <a:t> </a:t>
            </a:r>
            <a:r>
              <a:rPr lang="es-ES" dirty="0" err="1" smtClean="0"/>
              <a:t>the</a:t>
            </a:r>
            <a:r>
              <a:rPr lang="es-ES" dirty="0" smtClean="0"/>
              <a:t> </a:t>
            </a:r>
            <a:r>
              <a:rPr lang="es-ES" dirty="0" err="1" smtClean="0"/>
              <a:t>angles</a:t>
            </a:r>
            <a:r>
              <a:rPr lang="es-ES" dirty="0" smtClean="0"/>
              <a:t> of </a:t>
            </a:r>
            <a:r>
              <a:rPr lang="es-ES" dirty="0" err="1" smtClean="0"/>
              <a:t>the</a:t>
            </a:r>
            <a:r>
              <a:rPr lang="es-ES" dirty="0" smtClean="0"/>
              <a:t> </a:t>
            </a:r>
            <a:r>
              <a:rPr lang="es-ES" dirty="0" err="1" smtClean="0"/>
              <a:t>vehicle</a:t>
            </a:r>
            <a:r>
              <a:rPr lang="es-ES" dirty="0" smtClean="0"/>
              <a:t>. </a:t>
            </a:r>
            <a:r>
              <a:rPr lang="es-ES" dirty="0" err="1" smtClean="0"/>
              <a:t>We</a:t>
            </a:r>
            <a:r>
              <a:rPr lang="es-ES" dirty="0" smtClean="0"/>
              <a:t> </a:t>
            </a:r>
            <a:r>
              <a:rPr lang="es-ES" dirty="0" err="1" smtClean="0"/>
              <a:t>just</a:t>
            </a:r>
            <a:r>
              <a:rPr lang="es-ES" dirty="0" smtClean="0"/>
              <a:t> </a:t>
            </a:r>
            <a:r>
              <a:rPr lang="es-ES" dirty="0" err="1" smtClean="0"/>
              <a:t>estimate</a:t>
            </a:r>
            <a:r>
              <a:rPr lang="es-ES" dirty="0" smtClean="0"/>
              <a:t> </a:t>
            </a:r>
            <a:r>
              <a:rPr lang="es-ES" dirty="0" err="1" smtClean="0"/>
              <a:t>the</a:t>
            </a:r>
            <a:r>
              <a:rPr lang="es-ES" dirty="0" smtClean="0"/>
              <a:t> </a:t>
            </a:r>
            <a:r>
              <a:rPr lang="es-ES" dirty="0" err="1" smtClean="0"/>
              <a:t>yaw</a:t>
            </a:r>
            <a:r>
              <a:rPr lang="es-ES" dirty="0" smtClean="0"/>
              <a:t> </a:t>
            </a:r>
            <a:r>
              <a:rPr lang="es-ES" dirty="0" err="1" smtClean="0"/>
              <a:t>angle</a:t>
            </a:r>
            <a:r>
              <a:rPr lang="es-ES" dirty="0" smtClean="0"/>
              <a:t> </a:t>
            </a:r>
            <a:r>
              <a:rPr lang="es-ES" dirty="0" err="1" smtClean="0"/>
              <a:t>from</a:t>
            </a:r>
            <a:r>
              <a:rPr lang="es-ES" dirty="0" smtClean="0"/>
              <a:t> </a:t>
            </a:r>
            <a:r>
              <a:rPr lang="es-ES" dirty="0" err="1" smtClean="0"/>
              <a:t>the</a:t>
            </a:r>
            <a:r>
              <a:rPr lang="es-ES" dirty="0" smtClean="0"/>
              <a:t> positions of </a:t>
            </a:r>
            <a:r>
              <a:rPr lang="es-ES" dirty="0" err="1" smtClean="0"/>
              <a:t>the</a:t>
            </a:r>
            <a:r>
              <a:rPr lang="es-ES" dirty="0" smtClean="0"/>
              <a:t> GPS </a:t>
            </a:r>
            <a:r>
              <a:rPr lang="es-ES" dirty="0" err="1" smtClean="0"/>
              <a:t>through</a:t>
            </a:r>
            <a:r>
              <a:rPr lang="es-ES" dirty="0" smtClean="0"/>
              <a:t> time and </a:t>
            </a:r>
            <a:r>
              <a:rPr lang="es-ES" dirty="0" err="1" smtClean="0"/>
              <a:t>assume</a:t>
            </a:r>
            <a:r>
              <a:rPr lang="es-ES" dirty="0" smtClean="0"/>
              <a:t> </a:t>
            </a:r>
            <a:r>
              <a:rPr lang="es-ES" dirty="0" err="1" smtClean="0"/>
              <a:t>that</a:t>
            </a:r>
            <a:r>
              <a:rPr lang="es-ES" dirty="0" smtClean="0"/>
              <a:t> </a:t>
            </a:r>
            <a:r>
              <a:rPr lang="es-ES" dirty="0" err="1" smtClean="0"/>
              <a:t>the</a:t>
            </a:r>
            <a:r>
              <a:rPr lang="es-ES" dirty="0" smtClean="0"/>
              <a:t> pitch and roll are </a:t>
            </a:r>
            <a:r>
              <a:rPr lang="es-ES" dirty="0" err="1" smtClean="0"/>
              <a:t>zero</a:t>
            </a:r>
            <a:r>
              <a:rPr lang="es-ES" dirty="0" smtClean="0"/>
              <a:t>. So, </a:t>
            </a:r>
            <a:r>
              <a:rPr lang="es-ES" dirty="0" err="1" smtClean="0"/>
              <a:t>when</a:t>
            </a:r>
            <a:r>
              <a:rPr lang="es-ES" dirty="0" smtClean="0"/>
              <a:t> </a:t>
            </a:r>
            <a:r>
              <a:rPr lang="es-ES" dirty="0" err="1" smtClean="0"/>
              <a:t>the</a:t>
            </a:r>
            <a:r>
              <a:rPr lang="es-ES" dirty="0" smtClean="0"/>
              <a:t> </a:t>
            </a:r>
            <a:r>
              <a:rPr lang="es-ES" dirty="0" err="1" smtClean="0"/>
              <a:t>vehicle</a:t>
            </a:r>
            <a:r>
              <a:rPr lang="es-ES" dirty="0" smtClean="0"/>
              <a:t> </a:t>
            </a:r>
            <a:r>
              <a:rPr lang="es-ES" dirty="0" err="1" smtClean="0"/>
              <a:t>passes</a:t>
            </a:r>
            <a:r>
              <a:rPr lang="es-ES" dirty="0" smtClean="0"/>
              <a:t> </a:t>
            </a:r>
            <a:r>
              <a:rPr lang="es-ES" dirty="0" err="1" smtClean="0"/>
              <a:t>on</a:t>
            </a:r>
            <a:r>
              <a:rPr lang="es-ES" dirty="0" smtClean="0"/>
              <a:t> </a:t>
            </a:r>
            <a:r>
              <a:rPr lang="es-ES" dirty="0" err="1" smtClean="0"/>
              <a:t>these</a:t>
            </a:r>
            <a:r>
              <a:rPr lang="es-ES" dirty="0" smtClean="0"/>
              <a:t> </a:t>
            </a:r>
            <a:r>
              <a:rPr lang="es-ES" dirty="0" err="1" smtClean="0"/>
              <a:t>irregularities</a:t>
            </a:r>
            <a:r>
              <a:rPr lang="es-ES" dirty="0" smtClean="0"/>
              <a:t> in </a:t>
            </a:r>
            <a:r>
              <a:rPr lang="es-ES" dirty="0" err="1" smtClean="0"/>
              <a:t>the</a:t>
            </a:r>
            <a:r>
              <a:rPr lang="es-ES" dirty="0" smtClean="0"/>
              <a:t> </a:t>
            </a:r>
            <a:r>
              <a:rPr lang="es-ES" dirty="0" err="1" smtClean="0"/>
              <a:t>terrain</a:t>
            </a:r>
            <a:r>
              <a:rPr lang="es-ES" dirty="0" smtClean="0"/>
              <a:t> and </a:t>
            </a:r>
            <a:r>
              <a:rPr lang="es-ES" dirty="0" err="1" smtClean="0"/>
              <a:t>start</a:t>
            </a:r>
            <a:r>
              <a:rPr lang="es-ES" dirty="0" smtClean="0"/>
              <a:t> </a:t>
            </a:r>
            <a:r>
              <a:rPr lang="es-ES" dirty="0" err="1" smtClean="0"/>
              <a:t>to</a:t>
            </a:r>
            <a:r>
              <a:rPr lang="es-ES" dirty="0" smtClean="0"/>
              <a:t> </a:t>
            </a:r>
            <a:r>
              <a:rPr lang="es-ES" dirty="0" err="1" smtClean="0"/>
              <a:t>shake</a:t>
            </a:r>
            <a:r>
              <a:rPr lang="es-ES" dirty="0" smtClean="0"/>
              <a:t>, </a:t>
            </a:r>
            <a:r>
              <a:rPr lang="es-ES" dirty="0" err="1" smtClean="0"/>
              <a:t>we’ve</a:t>
            </a:r>
            <a:r>
              <a:rPr lang="es-ES" dirty="0" smtClean="0"/>
              <a:t> </a:t>
            </a:r>
            <a:r>
              <a:rPr lang="es-ES" dirty="0" err="1" smtClean="0"/>
              <a:t>got</a:t>
            </a:r>
            <a:r>
              <a:rPr lang="es-ES" dirty="0" smtClean="0"/>
              <a:t> no </a:t>
            </a:r>
            <a:r>
              <a:rPr lang="es-ES" dirty="0" err="1" smtClean="0"/>
              <a:t>way</a:t>
            </a:r>
            <a:r>
              <a:rPr lang="es-ES" dirty="0" smtClean="0"/>
              <a:t> </a:t>
            </a:r>
            <a:r>
              <a:rPr lang="es-ES" dirty="0" err="1" smtClean="0"/>
              <a:t>to</a:t>
            </a:r>
            <a:r>
              <a:rPr lang="es-ES" dirty="0" smtClean="0"/>
              <a:t> </a:t>
            </a:r>
            <a:r>
              <a:rPr lang="es-ES" dirty="0" err="1" smtClean="0"/>
              <a:t>know</a:t>
            </a:r>
            <a:r>
              <a:rPr lang="es-ES" dirty="0" smtClean="0"/>
              <a:t> </a:t>
            </a:r>
            <a:r>
              <a:rPr lang="es-ES" dirty="0" err="1" smtClean="0"/>
              <a:t>that’s</a:t>
            </a:r>
            <a:r>
              <a:rPr lang="es-ES" dirty="0" smtClean="0"/>
              <a:t> happening. So </a:t>
            </a:r>
            <a:r>
              <a:rPr lang="es-ES" dirty="0" err="1" smtClean="0"/>
              <a:t>the</a:t>
            </a:r>
            <a:r>
              <a:rPr lang="es-ES" dirty="0" smtClean="0"/>
              <a:t> </a:t>
            </a:r>
            <a:r>
              <a:rPr lang="es-ES" dirty="0" err="1" smtClean="0"/>
              <a:t>uncontrolled</a:t>
            </a:r>
            <a:r>
              <a:rPr lang="es-ES" dirty="0" smtClean="0"/>
              <a:t> </a:t>
            </a:r>
            <a:r>
              <a:rPr lang="es-ES" dirty="0" err="1" smtClean="0"/>
              <a:t>movement</a:t>
            </a:r>
            <a:r>
              <a:rPr lang="es-ES" dirty="0" smtClean="0"/>
              <a:t> of </a:t>
            </a:r>
            <a:r>
              <a:rPr lang="es-ES" dirty="0" err="1" smtClean="0"/>
              <a:t>the</a:t>
            </a:r>
            <a:r>
              <a:rPr lang="es-ES" dirty="0" smtClean="0"/>
              <a:t> </a:t>
            </a:r>
            <a:r>
              <a:rPr lang="es-ES" dirty="0" err="1" smtClean="0"/>
              <a:t>vehicle</a:t>
            </a:r>
            <a:r>
              <a:rPr lang="es-ES" dirty="0" smtClean="0"/>
              <a:t> </a:t>
            </a:r>
            <a:r>
              <a:rPr lang="es-ES" dirty="0" err="1" smtClean="0"/>
              <a:t>is</a:t>
            </a:r>
            <a:r>
              <a:rPr lang="es-ES" dirty="0" smtClean="0"/>
              <a:t> </a:t>
            </a:r>
            <a:r>
              <a:rPr lang="es-ES" dirty="0" err="1" smtClean="0"/>
              <a:t>assumed</a:t>
            </a:r>
            <a:r>
              <a:rPr lang="es-ES" dirty="0" smtClean="0"/>
              <a:t> </a:t>
            </a:r>
            <a:r>
              <a:rPr lang="es-ES" dirty="0" err="1" smtClean="0"/>
              <a:t>for</a:t>
            </a:r>
            <a:r>
              <a:rPr lang="es-ES" dirty="0" smtClean="0"/>
              <a:t> </a:t>
            </a:r>
            <a:r>
              <a:rPr lang="es-ES" dirty="0" err="1" smtClean="0"/>
              <a:t>the</a:t>
            </a:r>
            <a:r>
              <a:rPr lang="es-ES" dirty="0" smtClean="0"/>
              <a:t> </a:t>
            </a:r>
            <a:r>
              <a:rPr lang="es-ES" dirty="0" err="1" smtClean="0"/>
              <a:t>system</a:t>
            </a:r>
            <a:r>
              <a:rPr lang="es-ES" dirty="0" smtClean="0"/>
              <a:t> </a:t>
            </a:r>
            <a:r>
              <a:rPr lang="es-ES" dirty="0" err="1" smtClean="0"/>
              <a:t>to</a:t>
            </a:r>
            <a:r>
              <a:rPr lang="es-ES" dirty="0" smtClean="0"/>
              <a:t> </a:t>
            </a:r>
            <a:r>
              <a:rPr lang="es-ES" dirty="0" err="1" smtClean="0"/>
              <a:t>be</a:t>
            </a:r>
            <a:r>
              <a:rPr lang="es-ES" dirty="0" smtClean="0"/>
              <a:t> </a:t>
            </a:r>
            <a:r>
              <a:rPr lang="es-ES" dirty="0" err="1" smtClean="0"/>
              <a:t>irregularities</a:t>
            </a:r>
            <a:r>
              <a:rPr lang="es-ES" dirty="0" smtClean="0"/>
              <a:t> in </a:t>
            </a:r>
            <a:r>
              <a:rPr lang="es-ES" dirty="0" err="1" smtClean="0"/>
              <a:t>the</a:t>
            </a:r>
            <a:r>
              <a:rPr lang="es-ES" dirty="0" smtClean="0"/>
              <a:t> </a:t>
            </a:r>
            <a:r>
              <a:rPr lang="es-ES" dirty="0" err="1" smtClean="0"/>
              <a:t>terrain</a:t>
            </a:r>
            <a:r>
              <a:rPr lang="es-ES" dirty="0" smtClean="0"/>
              <a:t>. </a:t>
            </a:r>
            <a:r>
              <a:rPr lang="es-ES" dirty="0" err="1" smtClean="0"/>
              <a:t>Nevertheless</a:t>
            </a:r>
            <a:r>
              <a:rPr lang="es-ES" dirty="0" smtClean="0"/>
              <a:t> in </a:t>
            </a:r>
            <a:r>
              <a:rPr lang="es-ES" dirty="0" err="1" smtClean="0"/>
              <a:t>the</a:t>
            </a:r>
            <a:r>
              <a:rPr lang="es-ES" dirty="0" smtClean="0"/>
              <a:t> </a:t>
            </a:r>
            <a:r>
              <a:rPr lang="es-ES" dirty="0" err="1" smtClean="0"/>
              <a:t>straight</a:t>
            </a:r>
            <a:r>
              <a:rPr lang="es-ES" dirty="0" smtClean="0"/>
              <a:t> </a:t>
            </a:r>
            <a:r>
              <a:rPr lang="es-ES" dirty="0" err="1" smtClean="0"/>
              <a:t>paths</a:t>
            </a:r>
            <a:r>
              <a:rPr lang="es-ES" dirty="0" smtClean="0"/>
              <a:t> </a:t>
            </a:r>
            <a:r>
              <a:rPr lang="es-ES" dirty="0" err="1" smtClean="0"/>
              <a:t>it</a:t>
            </a:r>
            <a:r>
              <a:rPr lang="es-ES" dirty="0" smtClean="0"/>
              <a:t> </a:t>
            </a:r>
            <a:r>
              <a:rPr lang="es-ES" dirty="0" err="1" smtClean="0"/>
              <a:t>seems</a:t>
            </a:r>
            <a:r>
              <a:rPr lang="es-ES" dirty="0" smtClean="0"/>
              <a:t> </a:t>
            </a:r>
            <a:r>
              <a:rPr lang="es-ES" dirty="0" err="1" smtClean="0"/>
              <a:t>to</a:t>
            </a:r>
            <a:r>
              <a:rPr lang="es-ES" dirty="0" smtClean="0"/>
              <a:t> </a:t>
            </a:r>
            <a:r>
              <a:rPr lang="es-ES" dirty="0" err="1" smtClean="0"/>
              <a:t>work</a:t>
            </a:r>
            <a:r>
              <a:rPr lang="es-ES" dirty="0" smtClean="0"/>
              <a:t> </a:t>
            </a:r>
            <a:r>
              <a:rPr lang="es-ES" dirty="0" err="1" smtClean="0"/>
              <a:t>acceptably</a:t>
            </a:r>
            <a:r>
              <a:rPr lang="es-ES" dirty="0" smtClean="0"/>
              <a:t> </a:t>
            </a:r>
            <a:r>
              <a:rPr lang="es-ES" dirty="0" err="1" smtClean="0"/>
              <a:t>well</a:t>
            </a:r>
            <a:r>
              <a:rPr lang="es-ES" dirty="0" smtClean="0"/>
              <a:t>.</a:t>
            </a:r>
          </a:p>
        </p:txBody>
      </p:sp>
      <p:sp>
        <p:nvSpPr>
          <p:cNvPr id="35843"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D36F6A4-DB76-41AA-A9A6-41B1583DD681}" type="slidenum">
              <a:rPr lang="es-ES"/>
              <a:pPr fontAlgn="base">
                <a:spcBef>
                  <a:spcPct val="0"/>
                </a:spcBef>
                <a:spcAft>
                  <a:spcPct val="0"/>
                </a:spcAft>
              </a:pPr>
              <a:t>11</a:t>
            </a:fld>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02E75C-77CE-4557-97D0-5FFE29FC088B}" type="slidenum">
              <a:rPr lang="en-GB"/>
              <a:pPr/>
              <a:t>14</a:t>
            </a:fld>
            <a:endParaRPr lang="en-GB"/>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p:txBody>
          <a:bodyPr/>
          <a:lstStyle/>
          <a:p>
            <a:r>
              <a:rPr lang="en-GB"/>
              <a:t>As we can see here a two views taken from the same location, as you can see the changes.</a:t>
            </a:r>
          </a:p>
          <a:p>
            <a:r>
              <a:rPr lang="en-GB"/>
              <a:t>A naive solution to this problem would be simply to replace the image representation for each node in the topological map from time to time. Provided that the robot is correctly localized, this approach would enable the robot to remove out-of-date information from the map. However, it could also remove useful features due to temporary occlusions, and could lead to catastrophic results in the case of localisation errors. A better solution would be to update the image representation of a node incrementally.</a:t>
            </a:r>
          </a:p>
          <a:p>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More samples -&gt; median filter gets</a:t>
            </a:r>
            <a:r>
              <a:rPr lang="en-GB" baseline="0" dirty="0" smtClean="0"/>
              <a:t> more precise</a:t>
            </a:r>
            <a:endParaRPr lang="en-GB" dirty="0"/>
          </a:p>
        </p:txBody>
      </p:sp>
      <p:sp>
        <p:nvSpPr>
          <p:cNvPr id="4" name="Slide Number Placeholder 3"/>
          <p:cNvSpPr>
            <a:spLocks noGrp="1"/>
          </p:cNvSpPr>
          <p:nvPr>
            <p:ph type="sldNum" sz="quarter" idx="10"/>
          </p:nvPr>
        </p:nvSpPr>
        <p:spPr/>
        <p:txBody>
          <a:bodyPr/>
          <a:lstStyle/>
          <a:p>
            <a:fld id="{B0122883-3EE5-496E-BED0-03EF7C2B2ADC}" type="slidenum">
              <a:rPr lang="en-GB" smtClean="0"/>
              <a:pPr/>
              <a:t>56</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6F355E3C-487B-49B3-A3B3-BD8672B9C527}" type="datetimeFigureOut">
              <a:rPr lang="en-GB" smtClean="0"/>
              <a:pPr/>
              <a:t>26/08/2015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76D9454-D77B-4A62-BEDF-0FEE3A35CAD9}"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F355E3C-487B-49B3-A3B3-BD8672B9C527}" type="datetimeFigureOut">
              <a:rPr lang="en-GB" smtClean="0"/>
              <a:pPr/>
              <a:t>26/08/2015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76D9454-D77B-4A62-BEDF-0FEE3A35CAD9}"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F355E3C-487B-49B3-A3B3-BD8672B9C527}" type="datetimeFigureOut">
              <a:rPr lang="en-GB" smtClean="0"/>
              <a:pPr/>
              <a:t>26/08/2015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76D9454-D77B-4A62-BEDF-0FEE3A35CAD9}"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F355E3C-487B-49B3-A3B3-BD8672B9C527}" type="datetimeFigureOut">
              <a:rPr lang="en-GB" smtClean="0"/>
              <a:pPr/>
              <a:t>26/08/2015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76D9454-D77B-4A62-BEDF-0FEE3A35CAD9}"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355E3C-487B-49B3-A3B3-BD8672B9C527}" type="datetimeFigureOut">
              <a:rPr lang="en-GB" smtClean="0"/>
              <a:pPr/>
              <a:t>26/08/2015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76D9454-D77B-4A62-BEDF-0FEE3A35CAD9}"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6F355E3C-487B-49B3-A3B3-BD8672B9C527}" type="datetimeFigureOut">
              <a:rPr lang="en-GB" smtClean="0"/>
              <a:pPr/>
              <a:t>26/08/2015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76D9454-D77B-4A62-BEDF-0FEE3A35CAD9}"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6F355E3C-487B-49B3-A3B3-BD8672B9C527}" type="datetimeFigureOut">
              <a:rPr lang="en-GB" smtClean="0"/>
              <a:pPr/>
              <a:t>26/08/2015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76D9454-D77B-4A62-BEDF-0FEE3A35CAD9}"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6F355E3C-487B-49B3-A3B3-BD8672B9C527}" type="datetimeFigureOut">
              <a:rPr lang="en-GB" smtClean="0"/>
              <a:pPr/>
              <a:t>26/08/2015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76D9454-D77B-4A62-BEDF-0FEE3A35CAD9}"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355E3C-487B-49B3-A3B3-BD8672B9C527}" type="datetimeFigureOut">
              <a:rPr lang="en-GB" smtClean="0"/>
              <a:pPr/>
              <a:t>26/08/2015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76D9454-D77B-4A62-BEDF-0FEE3A35CAD9}"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355E3C-487B-49B3-A3B3-BD8672B9C527}" type="datetimeFigureOut">
              <a:rPr lang="en-GB" smtClean="0"/>
              <a:pPr/>
              <a:t>26/08/2015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76D9454-D77B-4A62-BEDF-0FEE3A35CAD9}"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355E3C-487B-49B3-A3B3-BD8672B9C527}" type="datetimeFigureOut">
              <a:rPr lang="en-GB" smtClean="0"/>
              <a:pPr/>
              <a:t>26/08/2015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76D9454-D77B-4A62-BEDF-0FEE3A35CAD9}"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355E3C-487B-49B3-A3B3-BD8672B9C527}" type="datetimeFigureOut">
              <a:rPr lang="en-GB" smtClean="0"/>
              <a:pPr/>
              <a:t>26/08/2015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6D9454-D77B-4A62-BEDF-0FEE3A35CAD9}"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7.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video" Target="file:///\\network.uni\staff\S3\tduckett\RDS\Desktop\STRANDS%20Summer%20School\irs2.avi" TargetMode="Externa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video" Target="file:///\\network.uni\staff\S3\tduckett\RDS\Desktop\STRANDS%20Summer%20School\irs1.avi" TargetMode="Externa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hyperlink" Target="http://eprints.lincoln.ac.uk/2095"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2.wmf"/><Relationship Id="rId5" Type="http://schemas.openxmlformats.org/officeDocument/2006/relationships/oleObject" Target="../embeddings/oleObject3.bin"/><Relationship Id="rId4" Type="http://schemas.openxmlformats.org/officeDocument/2006/relationships/image" Target="../media/image3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4.wmf"/><Relationship Id="rId5" Type="http://schemas.openxmlformats.org/officeDocument/2006/relationships/oleObject" Target="../embeddings/oleObject5.bin"/><Relationship Id="rId4" Type="http://schemas.openxmlformats.org/officeDocument/2006/relationships/image" Target="../media/image33.wmf"/></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4.wmf"/><Relationship Id="rId5" Type="http://schemas.openxmlformats.org/officeDocument/2006/relationships/oleObject" Target="../embeddings/oleObject7.bin"/><Relationship Id="rId4" Type="http://schemas.openxmlformats.org/officeDocument/2006/relationships/image" Target="../media/image43.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45.wmf"/></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52.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9.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51.wmf"/><Relationship Id="rId4" Type="http://schemas.openxmlformats.org/officeDocument/2006/relationships/image" Target="../media/image48.wmf"/><Relationship Id="rId9" Type="http://schemas.openxmlformats.org/officeDocument/2006/relationships/oleObject" Target="../embeddings/oleObject12.bin"/></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Robotic Mapping into the Fourth Dimension</a:t>
            </a:r>
            <a:endParaRPr lang="en-GB" dirty="0"/>
          </a:p>
        </p:txBody>
      </p:sp>
      <p:sp>
        <p:nvSpPr>
          <p:cNvPr id="3" name="Subtitle 2"/>
          <p:cNvSpPr>
            <a:spLocks noGrp="1"/>
          </p:cNvSpPr>
          <p:nvPr>
            <p:ph type="subTitle" idx="1"/>
          </p:nvPr>
        </p:nvSpPr>
        <p:spPr/>
        <p:txBody>
          <a:bodyPr>
            <a:normAutofit fontScale="70000" lnSpcReduction="20000"/>
          </a:bodyPr>
          <a:lstStyle/>
          <a:p>
            <a:pPr>
              <a:defRPr/>
            </a:pPr>
            <a:r>
              <a:rPr lang="en-GB" dirty="0"/>
              <a:t>Prof. Tom </a:t>
            </a:r>
            <a:r>
              <a:rPr lang="en-GB" dirty="0" err="1"/>
              <a:t>Duckett</a:t>
            </a:r>
            <a:endParaRPr lang="en-GB" dirty="0"/>
          </a:p>
          <a:p>
            <a:pPr>
              <a:defRPr/>
            </a:pPr>
            <a:r>
              <a:rPr lang="en-GB" dirty="0"/>
              <a:t>Lincoln Centre for Autonomous Systems Research</a:t>
            </a:r>
          </a:p>
          <a:p>
            <a:r>
              <a:rPr lang="en-GB" dirty="0" smtClean="0"/>
              <a:t>School of Computer Science</a:t>
            </a:r>
          </a:p>
          <a:p>
            <a:r>
              <a:rPr lang="en-GB" dirty="0" smtClean="0"/>
              <a:t>University of Lincoln</a:t>
            </a:r>
          </a:p>
          <a:p>
            <a:pPr>
              <a:defRPr/>
            </a:pPr>
            <a:r>
              <a:rPr lang="en-GB" sz="2400" dirty="0"/>
              <a:t>Email: tduckett@lincoln.ac.uk</a:t>
            </a:r>
            <a:endParaRPr lang="en-GB" sz="2800" dirty="0"/>
          </a:p>
          <a:p>
            <a:endParaRPr lang="en-GB" dirty="0"/>
          </a:p>
        </p:txBody>
      </p:sp>
      <p:pic>
        <p:nvPicPr>
          <p:cNvPr id="4" name="Picture 3" descr="lcas_logo.bmp"/>
          <p:cNvPicPr>
            <a:picLocks noChangeAspect="1"/>
          </p:cNvPicPr>
          <p:nvPr/>
        </p:nvPicPr>
        <p:blipFill>
          <a:blip r:embed="rId2" cstate="print"/>
          <a:stretch>
            <a:fillRect/>
          </a:stretch>
        </p:blipFill>
        <p:spPr>
          <a:xfrm>
            <a:off x="7364247" y="4747098"/>
            <a:ext cx="1127389" cy="154669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78FBDFD1-AB31-40BC-800E-F741C3E44875}" type="slidenum">
              <a:rPr lang="en-US" smtClean="0"/>
              <a:pPr>
                <a:defRPr/>
              </a:pPr>
              <a:t>10</a:t>
            </a:fld>
            <a:endParaRPr lang="en-US"/>
          </a:p>
        </p:txBody>
      </p:sp>
      <p:pic>
        <p:nvPicPr>
          <p:cNvPr id="6" name="Content Placeholder 3" descr="KTH Map s2.jpg"/>
          <p:cNvPicPr>
            <a:picLocks noGrp="1" noChangeAspect="1"/>
          </p:cNvPicPr>
          <p:nvPr>
            <p:ph idx="1"/>
          </p:nvPr>
        </p:nvPicPr>
        <p:blipFill>
          <a:blip r:embed="rId2" cstate="print"/>
          <a:stretch>
            <a:fillRect/>
          </a:stretch>
        </p:blipFill>
        <p:spPr>
          <a:xfrm>
            <a:off x="665616" y="1219200"/>
            <a:ext cx="7812768" cy="4953000"/>
          </a:xfrm>
        </p:spPr>
      </p:pic>
      <p:sp>
        <p:nvSpPr>
          <p:cNvPr id="7" name="Title 6"/>
          <p:cNvSpPr>
            <a:spLocks noGrp="1"/>
          </p:cNvSpPr>
          <p:nvPr>
            <p:ph type="title"/>
          </p:nvPr>
        </p:nvSpPr>
        <p:spPr/>
        <p:txBody>
          <a:bodyPr/>
          <a:lstStyle/>
          <a:p>
            <a:endParaRPr lang="en-GB"/>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a:stretch>
            <a:fillRect/>
          </a:stretch>
        </p:blipFill>
        <p:spPr bwMode="auto">
          <a:xfrm>
            <a:off x="-2005290" y="1052737"/>
            <a:ext cx="11320740" cy="5544616"/>
          </a:xfrm>
          <a:prstGeom prst="rect">
            <a:avLst/>
          </a:prstGeom>
          <a:noFill/>
          <a:ln w="9525">
            <a:noFill/>
            <a:miter lim="800000"/>
            <a:headEnd/>
            <a:tailEnd/>
          </a:ln>
        </p:spPr>
      </p:pic>
      <p:pic>
        <p:nvPicPr>
          <p:cNvPr id="4" name="3 Imagen" descr="IMG_20130222_142238.jpg"/>
          <p:cNvPicPr>
            <a:picLocks noChangeAspect="1"/>
          </p:cNvPicPr>
          <p:nvPr/>
        </p:nvPicPr>
        <p:blipFill>
          <a:blip r:embed="rId4" cstate="print"/>
          <a:srcRect/>
          <a:stretch>
            <a:fillRect/>
          </a:stretch>
        </p:blipFill>
        <p:spPr bwMode="auto">
          <a:xfrm>
            <a:off x="4526901" y="0"/>
            <a:ext cx="4077547" cy="305816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Robot Maps </a:t>
            </a:r>
            <a:endParaRPr lang="en-GB" dirty="0"/>
          </a:p>
        </p:txBody>
      </p:sp>
      <p:sp>
        <p:nvSpPr>
          <p:cNvPr id="3" name="Content Placeholder 2"/>
          <p:cNvSpPr>
            <a:spLocks noGrp="1"/>
          </p:cNvSpPr>
          <p:nvPr>
            <p:ph idx="1"/>
          </p:nvPr>
        </p:nvSpPr>
        <p:spPr/>
        <p:txBody>
          <a:bodyPr>
            <a:normAutofit fontScale="92500" lnSpcReduction="10000"/>
          </a:bodyPr>
          <a:lstStyle/>
          <a:p>
            <a:r>
              <a:rPr lang="en-GB" dirty="0"/>
              <a:t>G</a:t>
            </a:r>
            <a:r>
              <a:rPr lang="en-GB" dirty="0" smtClean="0"/>
              <a:t>lobal map</a:t>
            </a:r>
          </a:p>
          <a:p>
            <a:pPr lvl="1"/>
            <a:r>
              <a:rPr lang="en-GB" dirty="0"/>
              <a:t>t</a:t>
            </a:r>
            <a:r>
              <a:rPr lang="en-GB" dirty="0" smtClean="0"/>
              <a:t>opological</a:t>
            </a:r>
          </a:p>
          <a:p>
            <a:pPr lvl="1"/>
            <a:r>
              <a:rPr lang="en-GB" dirty="0" smtClean="0"/>
              <a:t>metric</a:t>
            </a:r>
          </a:p>
          <a:p>
            <a:r>
              <a:rPr lang="en-GB" dirty="0" smtClean="0"/>
              <a:t>Local maps</a:t>
            </a:r>
          </a:p>
          <a:p>
            <a:pPr lvl="1"/>
            <a:r>
              <a:rPr lang="en-GB" dirty="0" smtClean="0"/>
              <a:t>e.g. defined at level of a “room”, “field”, etc.</a:t>
            </a:r>
          </a:p>
          <a:p>
            <a:pPr lvl="1"/>
            <a:r>
              <a:rPr lang="en-GB" dirty="0"/>
              <a:t>b</a:t>
            </a:r>
            <a:r>
              <a:rPr lang="en-GB" dirty="0" smtClean="0"/>
              <a:t>ackground model + a set of objects that can move + human activities + ...</a:t>
            </a:r>
          </a:p>
          <a:p>
            <a:r>
              <a:rPr lang="en-GB" dirty="0" smtClean="0"/>
              <a:t>Semantics, functional regions, dynamics, ...</a:t>
            </a:r>
          </a:p>
          <a:p>
            <a:r>
              <a:rPr lang="en-GB" dirty="0" smtClean="0"/>
              <a:t>Knowledge representation for higher-level reasoning and planning</a:t>
            </a:r>
            <a:endParaRPr lang="en-GB" dirty="0"/>
          </a:p>
        </p:txBody>
      </p:sp>
      <p:pic>
        <p:nvPicPr>
          <p:cNvPr id="7" name="Picture 2"/>
          <p:cNvPicPr>
            <a:picLocks noGrp="1" noChangeAspect="1" noChangeArrowheads="1"/>
          </p:cNvPicPr>
          <p:nvPr>
            <p:ph sz="half" idx="4294967295"/>
          </p:nvPr>
        </p:nvPicPr>
        <p:blipFill>
          <a:blip r:embed="rId2" cstate="print"/>
          <a:srcRect/>
          <a:stretch>
            <a:fillRect/>
          </a:stretch>
        </p:blipFill>
        <p:spPr bwMode="auto">
          <a:xfrm>
            <a:off x="4283968" y="1484784"/>
            <a:ext cx="3606552" cy="2085393"/>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Long-Term Robotic Mapping</a:t>
            </a:r>
            <a:endParaRPr lang="en-GB" dirty="0"/>
          </a:p>
        </p:txBody>
      </p:sp>
      <p:sp>
        <p:nvSpPr>
          <p:cNvPr id="3" name="Content Placeholder 2"/>
          <p:cNvSpPr>
            <a:spLocks noGrp="1"/>
          </p:cNvSpPr>
          <p:nvPr>
            <p:ph idx="1"/>
          </p:nvPr>
        </p:nvSpPr>
        <p:spPr/>
        <p:txBody>
          <a:bodyPr/>
          <a:lstStyle/>
          <a:p>
            <a:r>
              <a:rPr lang="de-DE" dirty="0" smtClean="0"/>
              <a:t>Challenges for service robots:</a:t>
            </a:r>
          </a:p>
          <a:p>
            <a:pPr lvl="1"/>
            <a:r>
              <a:rPr lang="de-DE" dirty="0" smtClean="0"/>
              <a:t>Long-term operation</a:t>
            </a:r>
          </a:p>
          <a:p>
            <a:pPr lvl="1"/>
            <a:r>
              <a:rPr lang="de-DE" dirty="0" smtClean="0"/>
              <a:t>Large-scale dynamic environments</a:t>
            </a:r>
          </a:p>
          <a:p>
            <a:pPr lvl="1"/>
            <a:r>
              <a:rPr lang="de-DE" dirty="0" smtClean="0"/>
              <a:t>Live together with people</a:t>
            </a:r>
          </a:p>
          <a:p>
            <a:pPr lvl="1"/>
            <a:endParaRPr lang="de-DE" dirty="0" smtClean="0"/>
          </a:p>
          <a:p>
            <a:r>
              <a:rPr lang="de-DE" dirty="0" smtClean="0"/>
              <a:t> Consequences for mapping and localisation:</a:t>
            </a:r>
          </a:p>
          <a:p>
            <a:pPr lvl="1"/>
            <a:r>
              <a:rPr lang="en-US" dirty="0" smtClean="0"/>
              <a:t>Coping with </a:t>
            </a:r>
            <a:r>
              <a:rPr lang="en-US" dirty="0" smtClean="0">
                <a:solidFill>
                  <a:srgbClr val="FF0000"/>
                </a:solidFill>
              </a:rPr>
              <a:t>dynamic and changing environments</a:t>
            </a:r>
          </a:p>
          <a:p>
            <a:pPr lvl="1"/>
            <a:r>
              <a:rPr lang="en-US" dirty="0" smtClean="0"/>
              <a:t>Life-long </a:t>
            </a:r>
            <a:r>
              <a:rPr lang="en-US" dirty="0" smtClean="0">
                <a:solidFill>
                  <a:srgbClr val="FF0000"/>
                </a:solidFill>
              </a:rPr>
              <a:t>learning and adaptation</a:t>
            </a:r>
          </a:p>
          <a:p>
            <a:pPr>
              <a:buNone/>
            </a:pPr>
            <a:endParaRPr lang="en-GB" dirty="0"/>
          </a:p>
        </p:txBody>
      </p:sp>
      <p:sp>
        <p:nvSpPr>
          <p:cNvPr id="5" name="Slide Number Placeholder 4"/>
          <p:cNvSpPr>
            <a:spLocks noGrp="1"/>
          </p:cNvSpPr>
          <p:nvPr>
            <p:ph type="sldNum" sz="quarter" idx="11"/>
          </p:nvPr>
        </p:nvSpPr>
        <p:spPr/>
        <p:txBody>
          <a:bodyPr/>
          <a:lstStyle/>
          <a:p>
            <a:pPr>
              <a:defRPr/>
            </a:pPr>
            <a:fld id="{78FBDFD1-AB31-40BC-800E-F741C3E44875}" type="slidenum">
              <a:rPr lang="en-US" smtClean="0"/>
              <a:pPr>
                <a:defRPr/>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1"/>
          <p:cNvPicPr>
            <a:picLocks noChangeAspect="1" noChangeArrowheads="1"/>
          </p:cNvPicPr>
          <p:nvPr/>
        </p:nvPicPr>
        <p:blipFill>
          <a:blip r:embed="rId3" cstate="print">
            <a:lum bright="20000" contrast="20000"/>
          </a:blip>
          <a:srcRect/>
          <a:stretch>
            <a:fillRect/>
          </a:stretch>
        </p:blipFill>
        <p:spPr bwMode="auto">
          <a:xfrm>
            <a:off x="838200" y="1752600"/>
            <a:ext cx="7391400" cy="2209800"/>
          </a:xfrm>
          <a:prstGeom prst="rect">
            <a:avLst/>
          </a:prstGeom>
          <a:noFill/>
          <a:ln w="9525">
            <a:noFill/>
            <a:miter lim="800000"/>
            <a:headEnd/>
            <a:tailEnd/>
          </a:ln>
        </p:spPr>
      </p:pic>
      <p:pic>
        <p:nvPicPr>
          <p:cNvPr id="10244" name="Picture 4" descr="2"/>
          <p:cNvPicPr>
            <a:picLocks noChangeAspect="1" noChangeArrowheads="1"/>
          </p:cNvPicPr>
          <p:nvPr/>
        </p:nvPicPr>
        <p:blipFill>
          <a:blip r:embed="rId4" cstate="print">
            <a:lum bright="26000" contrast="24000"/>
          </a:blip>
          <a:srcRect/>
          <a:stretch>
            <a:fillRect/>
          </a:stretch>
        </p:blipFill>
        <p:spPr bwMode="auto">
          <a:xfrm>
            <a:off x="838200" y="3990975"/>
            <a:ext cx="7391400" cy="2333625"/>
          </a:xfrm>
          <a:prstGeom prst="rect">
            <a:avLst/>
          </a:prstGeom>
          <a:noFill/>
          <a:ln w="9525">
            <a:noFill/>
            <a:miter lim="800000"/>
            <a:headEnd/>
            <a:tailEnd/>
          </a:ln>
        </p:spPr>
      </p:pic>
      <p:sp>
        <p:nvSpPr>
          <p:cNvPr id="10245" name="Freeform 5"/>
          <p:cNvSpPr>
            <a:spLocks/>
          </p:cNvSpPr>
          <p:nvPr/>
        </p:nvSpPr>
        <p:spPr bwMode="auto">
          <a:xfrm>
            <a:off x="6443663" y="4868863"/>
            <a:ext cx="1800225" cy="1127125"/>
          </a:xfrm>
          <a:custGeom>
            <a:avLst/>
            <a:gdLst/>
            <a:ahLst/>
            <a:cxnLst>
              <a:cxn ang="0">
                <a:pos x="174" y="91"/>
              </a:cxn>
              <a:cxn ang="0">
                <a:pos x="119" y="91"/>
              </a:cxn>
              <a:cxn ang="0">
                <a:pos x="0" y="227"/>
              </a:cxn>
              <a:cxn ang="0">
                <a:pos x="46" y="408"/>
              </a:cxn>
              <a:cxn ang="0">
                <a:pos x="105" y="549"/>
              </a:cxn>
              <a:cxn ang="0">
                <a:pos x="181" y="604"/>
              </a:cxn>
              <a:cxn ang="0">
                <a:pos x="299" y="660"/>
              </a:cxn>
              <a:cxn ang="0">
                <a:pos x="454" y="681"/>
              </a:cxn>
              <a:cxn ang="0">
                <a:pos x="521" y="708"/>
              </a:cxn>
              <a:cxn ang="0">
                <a:pos x="750" y="708"/>
              </a:cxn>
              <a:cxn ang="0">
                <a:pos x="908" y="681"/>
              </a:cxn>
              <a:cxn ang="0">
                <a:pos x="1118" y="382"/>
              </a:cxn>
              <a:cxn ang="0">
                <a:pos x="1134" y="136"/>
              </a:cxn>
              <a:cxn ang="0">
                <a:pos x="998" y="46"/>
              </a:cxn>
              <a:cxn ang="0">
                <a:pos x="681" y="0"/>
              </a:cxn>
              <a:cxn ang="0">
                <a:pos x="363" y="46"/>
              </a:cxn>
              <a:cxn ang="0">
                <a:pos x="174" y="91"/>
              </a:cxn>
            </a:cxnLst>
            <a:rect l="0" t="0" r="r" b="b"/>
            <a:pathLst>
              <a:path w="1134" h="710">
                <a:moveTo>
                  <a:pt x="174" y="91"/>
                </a:moveTo>
                <a:cubicBezTo>
                  <a:pt x="156" y="91"/>
                  <a:pt x="137" y="91"/>
                  <a:pt x="119" y="91"/>
                </a:cubicBezTo>
                <a:lnTo>
                  <a:pt x="0" y="227"/>
                </a:lnTo>
                <a:lnTo>
                  <a:pt x="46" y="408"/>
                </a:lnTo>
                <a:cubicBezTo>
                  <a:pt x="64" y="511"/>
                  <a:pt x="43" y="503"/>
                  <a:pt x="105" y="549"/>
                </a:cubicBezTo>
                <a:cubicBezTo>
                  <a:pt x="133" y="570"/>
                  <a:pt x="147" y="593"/>
                  <a:pt x="181" y="604"/>
                </a:cubicBezTo>
                <a:cubicBezTo>
                  <a:pt x="225" y="637"/>
                  <a:pt x="245" y="660"/>
                  <a:pt x="299" y="660"/>
                </a:cubicBezTo>
                <a:cubicBezTo>
                  <a:pt x="351" y="667"/>
                  <a:pt x="403" y="671"/>
                  <a:pt x="454" y="681"/>
                </a:cubicBezTo>
                <a:cubicBezTo>
                  <a:pt x="478" y="686"/>
                  <a:pt x="497" y="707"/>
                  <a:pt x="521" y="708"/>
                </a:cubicBezTo>
                <a:cubicBezTo>
                  <a:pt x="597" y="710"/>
                  <a:pt x="674" y="708"/>
                  <a:pt x="750" y="708"/>
                </a:cubicBezTo>
                <a:lnTo>
                  <a:pt x="908" y="681"/>
                </a:lnTo>
                <a:cubicBezTo>
                  <a:pt x="974" y="615"/>
                  <a:pt x="1118" y="499"/>
                  <a:pt x="1118" y="382"/>
                </a:cubicBezTo>
                <a:lnTo>
                  <a:pt x="1134" y="136"/>
                </a:lnTo>
                <a:lnTo>
                  <a:pt x="998" y="46"/>
                </a:lnTo>
                <a:lnTo>
                  <a:pt x="681" y="0"/>
                </a:lnTo>
                <a:lnTo>
                  <a:pt x="363" y="46"/>
                </a:lnTo>
                <a:lnTo>
                  <a:pt x="174" y="91"/>
                </a:lnTo>
                <a:close/>
              </a:path>
            </a:pathLst>
          </a:custGeom>
          <a:solidFill>
            <a:schemeClr val="accent1">
              <a:alpha val="34000"/>
            </a:schemeClr>
          </a:solidFill>
          <a:ln w="9525" cap="flat" cmpd="sng">
            <a:solidFill>
              <a:schemeClr val="tx1"/>
            </a:solidFill>
            <a:prstDash val="solid"/>
            <a:round/>
            <a:headEnd/>
            <a:tailEnd/>
          </a:ln>
          <a:effectLst/>
        </p:spPr>
        <p:txBody>
          <a:bodyPr wrap="none"/>
          <a:lstStyle/>
          <a:p>
            <a:endParaRPr lang="en-GB"/>
          </a:p>
        </p:txBody>
      </p:sp>
      <p:sp>
        <p:nvSpPr>
          <p:cNvPr id="10246" name="Freeform 6"/>
          <p:cNvSpPr>
            <a:spLocks/>
          </p:cNvSpPr>
          <p:nvPr/>
        </p:nvSpPr>
        <p:spPr bwMode="auto">
          <a:xfrm>
            <a:off x="2627313" y="2492375"/>
            <a:ext cx="1296987" cy="576263"/>
          </a:xfrm>
          <a:custGeom>
            <a:avLst/>
            <a:gdLst/>
            <a:ahLst/>
            <a:cxnLst>
              <a:cxn ang="0">
                <a:pos x="0" y="46"/>
              </a:cxn>
              <a:cxn ang="0">
                <a:pos x="0" y="363"/>
              </a:cxn>
              <a:cxn ang="0">
                <a:pos x="817" y="363"/>
              </a:cxn>
              <a:cxn ang="0">
                <a:pos x="817" y="0"/>
              </a:cxn>
              <a:cxn ang="0">
                <a:pos x="0" y="46"/>
              </a:cxn>
            </a:cxnLst>
            <a:rect l="0" t="0" r="r" b="b"/>
            <a:pathLst>
              <a:path w="817" h="363">
                <a:moveTo>
                  <a:pt x="0" y="46"/>
                </a:moveTo>
                <a:lnTo>
                  <a:pt x="0" y="363"/>
                </a:lnTo>
                <a:lnTo>
                  <a:pt x="817" y="363"/>
                </a:lnTo>
                <a:lnTo>
                  <a:pt x="817" y="0"/>
                </a:lnTo>
                <a:lnTo>
                  <a:pt x="0" y="46"/>
                </a:lnTo>
                <a:close/>
              </a:path>
            </a:pathLst>
          </a:custGeom>
          <a:solidFill>
            <a:schemeClr val="accent1">
              <a:alpha val="33000"/>
            </a:schemeClr>
          </a:solidFill>
          <a:ln w="9525" cap="flat" cmpd="sng">
            <a:solidFill>
              <a:schemeClr val="tx1"/>
            </a:solidFill>
            <a:prstDash val="solid"/>
            <a:round/>
            <a:headEnd/>
            <a:tailEnd/>
          </a:ln>
          <a:effectLst/>
        </p:spPr>
        <p:txBody>
          <a:bodyPr wrap="none"/>
          <a:lstStyle/>
          <a:p>
            <a:endParaRPr lang="en-GB"/>
          </a:p>
        </p:txBody>
      </p:sp>
      <p:sp>
        <p:nvSpPr>
          <p:cNvPr id="7" name="Title 6"/>
          <p:cNvSpPr>
            <a:spLocks noGrp="1"/>
          </p:cNvSpPr>
          <p:nvPr>
            <p:ph type="title"/>
          </p:nvPr>
        </p:nvSpPr>
        <p:spPr/>
        <p:txBody>
          <a:bodyPr/>
          <a:lstStyle/>
          <a:p>
            <a:r>
              <a:rPr lang="en-GB" dirty="0" smtClean="0"/>
              <a:t>Dynamic Environments</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245"/>
                                        </p:tgtEl>
                                        <p:attrNameLst>
                                          <p:attrName>style.visibility</p:attrName>
                                        </p:attrNameLst>
                                      </p:cBhvr>
                                      <p:to>
                                        <p:strVal val="visible"/>
                                      </p:to>
                                    </p:set>
                                    <p:animEffect transition="in" filter="box(in)">
                                      <p:cBhvr>
                                        <p:cTn id="7" dur="500"/>
                                        <p:tgtEl>
                                          <p:spTgt spid="10245"/>
                                        </p:tgtEl>
                                      </p:cBhvr>
                                    </p:animEffect>
                                  </p:childTnLst>
                                </p:cTn>
                              </p:par>
                            </p:childTnLst>
                          </p:cTn>
                        </p:par>
                      </p:childTnLst>
                    </p:cTn>
                  </p:par>
                  <p:par>
                    <p:cTn id="8" fill="hold">
                      <p:stCondLst>
                        <p:cond delay="indefinite"/>
                      </p:stCondLst>
                      <p:childTnLst>
                        <p:par>
                          <p:cTn id="9" fill="hold">
                            <p:stCondLst>
                              <p:cond delay="0"/>
                            </p:stCondLst>
                            <p:childTnLst>
                              <p:par>
                                <p:cTn id="10" presetID="64" presetClass="path" presetSubtype="0" accel="50000" decel="50000" fill="hold" grpId="1" nodeType="clickEffect">
                                  <p:stCondLst>
                                    <p:cond delay="0"/>
                                  </p:stCondLst>
                                  <p:childTnLst>
                                    <p:animMotion origin="layout" path="M 0 0  L 0 -0.33302  E" pathEditMode="relative" ptsTypes="">
                                      <p:cBhvr>
                                        <p:cTn id="11" dur="2000" fill="hold"/>
                                        <p:tgtEl>
                                          <p:spTgt spid="10245"/>
                                        </p:tgtEl>
                                        <p:attrNameLst>
                                          <p:attrName>ppt_x</p:attrName>
                                          <p:attrName>ppt_y</p:attrName>
                                        </p:attrNameLst>
                                      </p:cBhvr>
                                    </p:animMotion>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10246"/>
                                        </p:tgtEl>
                                        <p:attrNameLst>
                                          <p:attrName>style.visibility</p:attrName>
                                        </p:attrNameLst>
                                      </p:cBhvr>
                                      <p:to>
                                        <p:strVal val="visible"/>
                                      </p:to>
                                    </p:set>
                                    <p:animEffect transition="in" filter="box(in)">
                                      <p:cBhvr>
                                        <p:cTn id="16" dur="500"/>
                                        <p:tgtEl>
                                          <p:spTgt spid="10246"/>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0 0  L 0 0.33302  E" pathEditMode="relative" ptsTypes="">
                                      <p:cBhvr>
                                        <p:cTn id="20" dur="2000" fill="hold"/>
                                        <p:tgtEl>
                                          <p:spTgt spid="1024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animBg="1"/>
      <p:bldP spid="10245" grpId="1" animBg="1"/>
      <p:bldP spid="10246" grpId="0" animBg="1"/>
      <p:bldP spid="1024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Mapping &amp; Localisation in Static Environments</a:t>
            </a:r>
            <a:endParaRPr lang="en-GB" dirty="0"/>
          </a:p>
        </p:txBody>
      </p:sp>
      <p:sp>
        <p:nvSpPr>
          <p:cNvPr id="5" name="Text Placeholder 4"/>
          <p:cNvSpPr>
            <a:spLocks noGrp="1"/>
          </p:cNvSpPr>
          <p:nvPr>
            <p:ph type="body" idx="1"/>
          </p:nvPr>
        </p:nvSpPr>
        <p:spPr/>
        <p:txBody>
          <a:bodyPr/>
          <a:lstStyle/>
          <a:p>
            <a:endParaRPr lang="en-GB"/>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Localization and Mapping</a:t>
            </a:r>
            <a:endParaRPr lang="en-GB" dirty="0"/>
          </a:p>
        </p:txBody>
      </p:sp>
      <p:pic>
        <p:nvPicPr>
          <p:cNvPr id="7" name="Picture 7" descr="sitproc"/>
          <p:cNvPicPr>
            <a:picLocks noGrp="1" noChangeAspect="1" noChangeArrowheads="1"/>
          </p:cNvPicPr>
          <p:nvPr>
            <p:ph sz="half" idx="2"/>
          </p:nvPr>
        </p:nvPicPr>
        <p:blipFill>
          <a:blip r:embed="rId2" cstate="print"/>
          <a:srcRect/>
          <a:stretch>
            <a:fillRect/>
          </a:stretch>
        </p:blipFill>
        <p:spPr>
          <a:xfrm>
            <a:off x="4759052" y="1600200"/>
            <a:ext cx="3816895" cy="4525963"/>
          </a:xfrm>
          <a:noFill/>
          <a:ln/>
        </p:spPr>
      </p:pic>
      <p:sp>
        <p:nvSpPr>
          <p:cNvPr id="8" name="TextBox 7"/>
          <p:cNvSpPr txBox="1"/>
          <p:nvPr/>
        </p:nvSpPr>
        <p:spPr>
          <a:xfrm>
            <a:off x="5105400" y="2678668"/>
            <a:ext cx="990600" cy="369332"/>
          </a:xfrm>
          <a:prstGeom prst="rect">
            <a:avLst/>
          </a:prstGeom>
          <a:solidFill>
            <a:schemeClr val="bg1"/>
          </a:solidFill>
        </p:spPr>
        <p:txBody>
          <a:bodyPr wrap="square" rtlCol="0">
            <a:spAutoFit/>
          </a:bodyPr>
          <a:lstStyle/>
          <a:p>
            <a:pPr algn="ctr"/>
            <a:r>
              <a:rPr lang="en-GB" dirty="0" smtClean="0"/>
              <a:t>Map</a:t>
            </a:r>
            <a:endParaRPr lang="en-GB" dirty="0"/>
          </a:p>
        </p:txBody>
      </p:sp>
      <p:sp>
        <p:nvSpPr>
          <p:cNvPr id="9" name="TextBox 8"/>
          <p:cNvSpPr txBox="1"/>
          <p:nvPr/>
        </p:nvSpPr>
        <p:spPr>
          <a:xfrm>
            <a:off x="7239000" y="2709446"/>
            <a:ext cx="990600" cy="338554"/>
          </a:xfrm>
          <a:prstGeom prst="rect">
            <a:avLst/>
          </a:prstGeom>
          <a:solidFill>
            <a:schemeClr val="bg1"/>
          </a:solidFill>
        </p:spPr>
        <p:txBody>
          <a:bodyPr wrap="square" rtlCol="0">
            <a:spAutoFit/>
          </a:bodyPr>
          <a:lstStyle/>
          <a:p>
            <a:pPr algn="ctr"/>
            <a:r>
              <a:rPr lang="en-GB" sz="1600" dirty="0" smtClean="0"/>
              <a:t>Location</a:t>
            </a:r>
            <a:endParaRPr lang="en-GB" sz="1600" dirty="0"/>
          </a:p>
        </p:txBody>
      </p:sp>
      <p:pic>
        <p:nvPicPr>
          <p:cNvPr id="10" name="Picture 8" descr="chicken_egg"/>
          <p:cNvPicPr>
            <a:picLocks noGrp="1" noChangeAspect="1" noChangeArrowheads="1"/>
          </p:cNvPicPr>
          <p:nvPr>
            <p:ph sz="half" idx="1"/>
          </p:nvPr>
        </p:nvPicPr>
        <p:blipFill>
          <a:blip r:embed="rId3" cstate="print"/>
          <a:srcRect/>
          <a:stretch>
            <a:fillRect/>
          </a:stretch>
        </p:blipFill>
        <p:spPr>
          <a:xfrm>
            <a:off x="704850" y="2948781"/>
            <a:ext cx="3543300" cy="1828800"/>
          </a:xfrm>
          <a:noFill/>
          <a:ln/>
        </p:spPr>
      </p:pic>
      <p:sp>
        <p:nvSpPr>
          <p:cNvPr id="12" name="Slide Number Placeholder 11"/>
          <p:cNvSpPr>
            <a:spLocks noGrp="1"/>
          </p:cNvSpPr>
          <p:nvPr>
            <p:ph type="sldNum" sz="quarter" idx="11"/>
          </p:nvPr>
        </p:nvSpPr>
        <p:spPr/>
        <p:txBody>
          <a:bodyPr/>
          <a:lstStyle/>
          <a:p>
            <a:pPr>
              <a:defRPr/>
            </a:pPr>
            <a:fld id="{0F64FF4C-19FC-40FA-8178-CA4F67F71D5F}" type="slidenum">
              <a:rPr lang="en-US" smtClean="0"/>
              <a:pPr>
                <a:defRPr/>
              </a:pPr>
              <a:t>16</a:t>
            </a:fld>
            <a:endParaRPr lang="en-US"/>
          </a:p>
        </p:txBody>
      </p:sp>
      <p:sp>
        <p:nvSpPr>
          <p:cNvPr id="13" name="TextBox 12"/>
          <p:cNvSpPr txBox="1"/>
          <p:nvPr/>
        </p:nvSpPr>
        <p:spPr>
          <a:xfrm>
            <a:off x="805538" y="4985657"/>
            <a:ext cx="3517566" cy="400110"/>
          </a:xfrm>
          <a:prstGeom prst="rect">
            <a:avLst/>
          </a:prstGeom>
          <a:noFill/>
        </p:spPr>
        <p:txBody>
          <a:bodyPr wrap="none" rtlCol="0">
            <a:spAutoFit/>
          </a:bodyPr>
          <a:lstStyle/>
          <a:p>
            <a:r>
              <a:rPr lang="en-GB" sz="2000" dirty="0" smtClean="0">
                <a:solidFill>
                  <a:srgbClr val="C00000"/>
                </a:solidFill>
              </a:rPr>
              <a:t>A “chicken and egg” problem!</a:t>
            </a:r>
            <a:endParaRPr lang="en-GB" sz="2000" dirty="0">
              <a:solidFill>
                <a:srgbClr val="C00000"/>
              </a:solidFill>
            </a:endParaRPr>
          </a:p>
        </p:txBody>
      </p:sp>
      <p:sp>
        <p:nvSpPr>
          <p:cNvPr id="15" name="Content Placeholder 2"/>
          <p:cNvSpPr txBox="1">
            <a:spLocks/>
          </p:cNvSpPr>
          <p:nvPr/>
        </p:nvSpPr>
        <p:spPr bwMode="auto">
          <a:xfrm>
            <a:off x="457200" y="1600200"/>
            <a:ext cx="4038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sv-SE" sz="2400" b="0" i="0" u="none" strike="noStrike" kern="1200" cap="none" spc="0" normalizeH="0" baseline="0" noProof="0" dirty="0" smtClean="0">
                <a:ln>
                  <a:noFill/>
                </a:ln>
                <a:solidFill>
                  <a:schemeClr val="tx1"/>
                </a:solidFill>
                <a:effectLst/>
                <a:uLnTx/>
                <a:uFillTx/>
                <a:latin typeface="+mn-lt"/>
                <a:ea typeface="+mn-ea"/>
                <a:cs typeface="+mn-cs"/>
              </a:rPr>
              <a:t>SLAM = Simultaneous Localisation and Mapping</a:t>
            </a:r>
            <a:endParaRPr kumimoji="0" lang="en-GB" sz="2400" b="0" i="0" u="none" strike="noStrike" kern="1200" cap="none" spc="0" normalizeH="0" baseline="0" noProof="0" dirty="0" smtClean="0">
              <a:ln>
                <a:noFill/>
              </a:ln>
              <a:solidFill>
                <a:schemeClr val="folHlink"/>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GB"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Probabilistic Robotics</a:t>
            </a:r>
            <a:endParaRPr lang="en-GB" dirty="0"/>
          </a:p>
        </p:txBody>
      </p:sp>
      <p:sp>
        <p:nvSpPr>
          <p:cNvPr id="3" name="Content Placeholder 2"/>
          <p:cNvSpPr>
            <a:spLocks noGrp="1"/>
          </p:cNvSpPr>
          <p:nvPr>
            <p:ph idx="1"/>
          </p:nvPr>
        </p:nvSpPr>
        <p:spPr/>
        <p:txBody>
          <a:bodyPr/>
          <a:lstStyle/>
          <a:p>
            <a:r>
              <a:rPr lang="en-US" dirty="0" smtClean="0"/>
              <a:t>Explicit representation of uncertainty using the calculus of probability theory</a:t>
            </a:r>
          </a:p>
          <a:p>
            <a:endParaRPr lang="en-US" dirty="0" smtClean="0"/>
          </a:p>
          <a:p>
            <a:endParaRPr lang="en-GB" dirty="0"/>
          </a:p>
        </p:txBody>
      </p:sp>
      <p:pic>
        <p:nvPicPr>
          <p:cNvPr id="11" name="Picture 4" descr="door"/>
          <p:cNvPicPr>
            <a:picLocks noGrp="1" noChangeAspect="1" noChangeArrowheads="1"/>
          </p:cNvPicPr>
          <p:nvPr>
            <p:ph sz="half" idx="4294967295"/>
          </p:nvPr>
        </p:nvPicPr>
        <p:blipFill>
          <a:blip r:embed="rId3" cstate="print"/>
          <a:srcRect/>
          <a:stretch>
            <a:fillRect/>
          </a:stretch>
        </p:blipFill>
        <p:spPr bwMode="auto">
          <a:xfrm>
            <a:off x="2714600" y="2848272"/>
            <a:ext cx="3657600" cy="2020888"/>
          </a:xfrm>
          <a:prstGeom prst="rect">
            <a:avLst/>
          </a:prstGeom>
          <a:noFill/>
        </p:spPr>
      </p:pic>
      <p:graphicFrame>
        <p:nvGraphicFramePr>
          <p:cNvPr id="2051" name="Object 3"/>
          <p:cNvGraphicFramePr>
            <a:graphicFrameLocks noChangeAspect="1"/>
          </p:cNvGraphicFramePr>
          <p:nvPr/>
        </p:nvGraphicFramePr>
        <p:xfrm>
          <a:off x="2123728" y="4969278"/>
          <a:ext cx="5328592" cy="1052010"/>
        </p:xfrm>
        <a:graphic>
          <a:graphicData uri="http://schemas.openxmlformats.org/presentationml/2006/ole">
            <mc:AlternateContent xmlns:mc="http://schemas.openxmlformats.org/markup-compatibility/2006">
              <mc:Choice xmlns:v="urn:schemas-microsoft-com:vml" Requires="v">
                <p:oleObj spid="_x0000_s7175" name="Equation" r:id="rId4" imgW="2057400" imgH="406400" progId="Equation.3">
                  <p:embed/>
                </p:oleObj>
              </mc:Choice>
              <mc:Fallback>
                <p:oleObj name="Equation" r:id="rId4" imgW="2057400" imgH="40640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3728" y="4969278"/>
                        <a:ext cx="5328592" cy="10520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 Box 7"/>
          <p:cNvSpPr txBox="1">
            <a:spLocks noChangeArrowheads="1"/>
          </p:cNvSpPr>
          <p:nvPr/>
        </p:nvSpPr>
        <p:spPr bwMode="auto">
          <a:xfrm>
            <a:off x="1758641" y="6237312"/>
            <a:ext cx="5787675" cy="307777"/>
          </a:xfrm>
          <a:prstGeom prst="rect">
            <a:avLst/>
          </a:prstGeom>
          <a:solidFill>
            <a:schemeClr val="bg1"/>
          </a:solidFill>
          <a:ln w="19050" algn="ctr">
            <a:solidFill>
              <a:schemeClr val="tx1"/>
            </a:solidFill>
            <a:miter lim="800000"/>
            <a:headEnd/>
            <a:tailEnd/>
          </a:ln>
          <a:effectLst/>
        </p:spPr>
        <p:txBody>
          <a:bodyPr wrap="square" lIns="45720" rIns="45720">
            <a:spAutoFit/>
          </a:bodyPr>
          <a:lstStyle/>
          <a:p>
            <a:r>
              <a:rPr lang="en-GB" sz="1400" dirty="0" smtClean="0"/>
              <a:t>S. </a:t>
            </a:r>
            <a:r>
              <a:rPr lang="en-GB" sz="1400" dirty="0" err="1" smtClean="0"/>
              <a:t>Thrun</a:t>
            </a:r>
            <a:r>
              <a:rPr lang="en-GB" sz="1400" dirty="0" smtClean="0"/>
              <a:t>, W. </a:t>
            </a:r>
            <a:r>
              <a:rPr lang="en-GB" sz="1400" dirty="0" err="1" smtClean="0"/>
              <a:t>Burgard</a:t>
            </a:r>
            <a:r>
              <a:rPr lang="en-GB" sz="1400" dirty="0" smtClean="0"/>
              <a:t>, and D. Fox, </a:t>
            </a:r>
            <a:r>
              <a:rPr lang="en-GB" sz="1400" i="1" dirty="0" smtClean="0"/>
              <a:t>Probabilistic Robotics</a:t>
            </a:r>
            <a:r>
              <a:rPr lang="en-GB" sz="1400" dirty="0" smtClean="0"/>
              <a:t>. MIT Press, 2005. </a:t>
            </a:r>
            <a:endParaRPr lang="en-GB" sz="1400" dirty="0"/>
          </a:p>
        </p:txBody>
      </p:sp>
    </p:spTree>
  </p:cSld>
  <p:clrMapOvr>
    <a:masterClrMapping/>
  </p:clrMapOvr>
  <p:transition advClick="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Markov Assumption</a:t>
            </a:r>
            <a:endParaRPr lang="en-GB" dirty="0"/>
          </a:p>
        </p:txBody>
      </p:sp>
      <p:sp>
        <p:nvSpPr>
          <p:cNvPr id="3" name="Content Placeholder 2"/>
          <p:cNvSpPr>
            <a:spLocks noGrp="1"/>
          </p:cNvSpPr>
          <p:nvPr>
            <p:ph idx="1"/>
          </p:nvPr>
        </p:nvSpPr>
        <p:spPr/>
        <p:txBody>
          <a:bodyPr/>
          <a:lstStyle/>
          <a:p>
            <a:r>
              <a:rPr lang="en-US" dirty="0" smtClean="0"/>
              <a:t>Markov assumption: </a:t>
            </a:r>
            <a:r>
              <a:rPr lang="en-GB" dirty="0" smtClean="0"/>
              <a:t>past </a:t>
            </a:r>
            <a:r>
              <a:rPr lang="en-GB" dirty="0"/>
              <a:t>and future data are independent if one knows the </a:t>
            </a:r>
            <a:r>
              <a:rPr lang="en-GB" dirty="0" smtClean="0"/>
              <a:t>current state</a:t>
            </a:r>
            <a:r>
              <a:rPr lang="en-GB" i="1" dirty="0" smtClean="0"/>
              <a:t> </a:t>
            </a:r>
            <a:r>
              <a:rPr lang="en-GB" i="1" dirty="0" err="1" smtClean="0">
                <a:latin typeface="Times New Roman" pitchFamily="18" charset="0"/>
              </a:rPr>
              <a:t>x</a:t>
            </a:r>
            <a:r>
              <a:rPr lang="en-GB" i="1" baseline="-25000" dirty="0" err="1" smtClean="0">
                <a:latin typeface="Times New Roman" pitchFamily="18" charset="0"/>
              </a:rPr>
              <a:t>t</a:t>
            </a:r>
            <a:endParaRPr lang="en-US" i="1" baseline="-25000" dirty="0" smtClean="0">
              <a:latin typeface="Times New Roman" pitchFamily="18" charset="0"/>
            </a:endParaRPr>
          </a:p>
          <a:p>
            <a:r>
              <a:rPr lang="en-US" dirty="0" smtClean="0"/>
              <a:t>“Static world”</a:t>
            </a:r>
          </a:p>
          <a:p>
            <a:endParaRPr lang="en-US" dirty="0" smtClean="0"/>
          </a:p>
          <a:p>
            <a:endParaRPr lang="en-US" dirty="0" smtClean="0"/>
          </a:p>
          <a:p>
            <a:endParaRPr lang="en-GB" dirty="0"/>
          </a:p>
        </p:txBody>
      </p:sp>
    </p:spTree>
  </p:cSld>
  <p:clrMapOvr>
    <a:masterClrMapping/>
  </p:clrMapOvr>
  <p:transition advClick="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Markov Localization</a:t>
            </a:r>
            <a:endParaRPr lang="en-GB"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457325" y="1648619"/>
            <a:ext cx="6229350" cy="442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Robotic Mapping into the Fourth Dimension</a:t>
            </a:r>
            <a:endParaRPr lang="en-GB" dirty="0"/>
          </a:p>
        </p:txBody>
      </p:sp>
      <p:sp>
        <p:nvSpPr>
          <p:cNvPr id="3" name="Content Placeholder 2"/>
          <p:cNvSpPr>
            <a:spLocks noGrp="1"/>
          </p:cNvSpPr>
          <p:nvPr>
            <p:ph idx="1"/>
          </p:nvPr>
        </p:nvSpPr>
        <p:spPr/>
        <p:txBody>
          <a:bodyPr>
            <a:normAutofit lnSpcReduction="10000"/>
          </a:bodyPr>
          <a:lstStyle/>
          <a:p>
            <a:r>
              <a:rPr lang="en-GB" dirty="0" smtClean="0"/>
              <a:t>Introduction</a:t>
            </a:r>
          </a:p>
          <a:p>
            <a:pPr lvl="1"/>
            <a:r>
              <a:rPr lang="en-GB" dirty="0" smtClean="0"/>
              <a:t>Challenges for Long-Term Mapping</a:t>
            </a:r>
          </a:p>
          <a:p>
            <a:r>
              <a:rPr lang="en-GB" dirty="0" smtClean="0"/>
              <a:t>Mapping &amp; Localisation in Static Environments </a:t>
            </a:r>
          </a:p>
          <a:p>
            <a:r>
              <a:rPr lang="en-GB" dirty="0" smtClean="0"/>
              <a:t>Mapping &amp; Localisation in Changing Environments</a:t>
            </a:r>
          </a:p>
          <a:p>
            <a:pPr lvl="1"/>
            <a:r>
              <a:rPr lang="en-GB" dirty="0" smtClean="0"/>
              <a:t>Dynamic maps</a:t>
            </a:r>
          </a:p>
          <a:p>
            <a:pPr lvl="1"/>
            <a:r>
              <a:rPr lang="en-GB" dirty="0" smtClean="0"/>
              <a:t>Meta-rooms</a:t>
            </a:r>
          </a:p>
          <a:p>
            <a:pPr lvl="1"/>
            <a:r>
              <a:rPr lang="en-GB" dirty="0" smtClean="0"/>
              <a:t>Frequency mapping</a:t>
            </a:r>
          </a:p>
          <a:p>
            <a:r>
              <a:rPr lang="en-GB" dirty="0" smtClean="0"/>
              <a:t>Conclusions</a:t>
            </a:r>
          </a:p>
          <a:p>
            <a:endParaRPr lang="en-GB"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Markov Localization</a:t>
            </a:r>
            <a:endParaRPr lang="en-GB" dirty="0"/>
          </a:p>
        </p:txBody>
      </p:sp>
      <p:pic>
        <p:nvPicPr>
          <p:cNvPr id="4" name="Content Placeholder 3" descr="Capture.JPG"/>
          <p:cNvPicPr>
            <a:picLocks noGrp="1" noChangeAspect="1"/>
          </p:cNvPicPr>
          <p:nvPr>
            <p:ph idx="1"/>
          </p:nvPr>
        </p:nvPicPr>
        <p:blipFill>
          <a:blip r:embed="rId2" cstate="print"/>
          <a:stretch>
            <a:fillRect/>
          </a:stretch>
        </p:blipFill>
        <p:spPr>
          <a:xfrm>
            <a:off x="2195736" y="1412776"/>
            <a:ext cx="5040560" cy="5299116"/>
          </a:xfrm>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Localization and Mapping</a:t>
            </a:r>
            <a:endParaRPr lang="en-GB" dirty="0"/>
          </a:p>
        </p:txBody>
      </p:sp>
      <p:sp>
        <p:nvSpPr>
          <p:cNvPr id="3" name="Content Placeholder 2"/>
          <p:cNvSpPr>
            <a:spLocks noGrp="1"/>
          </p:cNvSpPr>
          <p:nvPr>
            <p:ph idx="1"/>
          </p:nvPr>
        </p:nvSpPr>
        <p:spPr/>
        <p:txBody>
          <a:bodyPr/>
          <a:lstStyle/>
          <a:p>
            <a:r>
              <a:rPr lang="en-GB" dirty="0" smtClean="0"/>
              <a:t>Example of automatic mapping (no SLAM)</a:t>
            </a:r>
            <a:endParaRPr lang="en-GB" dirty="0"/>
          </a:p>
        </p:txBody>
      </p:sp>
      <p:sp>
        <p:nvSpPr>
          <p:cNvPr id="5" name="Slide Number Placeholder 4"/>
          <p:cNvSpPr>
            <a:spLocks noGrp="1"/>
          </p:cNvSpPr>
          <p:nvPr>
            <p:ph type="sldNum" sz="quarter" idx="11"/>
          </p:nvPr>
        </p:nvSpPr>
        <p:spPr/>
        <p:txBody>
          <a:bodyPr/>
          <a:lstStyle/>
          <a:p>
            <a:pPr>
              <a:defRPr/>
            </a:pPr>
            <a:fld id="{78FBDFD1-AB31-40BC-800E-F741C3E44875}" type="slidenum">
              <a:rPr lang="en-US" smtClean="0"/>
              <a:pPr>
                <a:defRPr/>
              </a:pPr>
              <a:t>21</a:t>
            </a:fld>
            <a:endParaRPr lang="en-US"/>
          </a:p>
        </p:txBody>
      </p:sp>
      <p:pic>
        <p:nvPicPr>
          <p:cNvPr id="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5600" y="3910012"/>
            <a:ext cx="2185988"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rs2.avi">
            <a:hlinkClick r:id="" action="ppaction://media"/>
          </p:cNvPr>
          <p:cNvPicPr>
            <a:picLocks noRot="1" noChangeAspect="1"/>
          </p:cNvPicPr>
          <p:nvPr>
            <a:videoFile r:link="rId1"/>
          </p:nvPr>
        </p:nvPicPr>
        <p:blipFill>
          <a:blip r:embed="rId4" cstate="print"/>
          <a:stretch>
            <a:fillRect/>
          </a:stretch>
        </p:blipFill>
        <p:spPr>
          <a:xfrm>
            <a:off x="2667000" y="2232000"/>
            <a:ext cx="3810000" cy="381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Localization and Mapping</a:t>
            </a:r>
            <a:endParaRPr lang="en-GB" dirty="0"/>
          </a:p>
        </p:txBody>
      </p:sp>
      <p:sp>
        <p:nvSpPr>
          <p:cNvPr id="3" name="Content Placeholder 2"/>
          <p:cNvSpPr>
            <a:spLocks noGrp="1"/>
          </p:cNvSpPr>
          <p:nvPr>
            <p:ph idx="1"/>
          </p:nvPr>
        </p:nvSpPr>
        <p:spPr/>
        <p:txBody>
          <a:bodyPr/>
          <a:lstStyle/>
          <a:p>
            <a:r>
              <a:rPr lang="en-GB" smtClean="0"/>
              <a:t>Example of automatic mapping (with SLAM)</a:t>
            </a:r>
            <a:endParaRPr lang="en-GB" dirty="0"/>
          </a:p>
        </p:txBody>
      </p:sp>
      <p:sp>
        <p:nvSpPr>
          <p:cNvPr id="5" name="Slide Number Placeholder 4"/>
          <p:cNvSpPr>
            <a:spLocks noGrp="1"/>
          </p:cNvSpPr>
          <p:nvPr>
            <p:ph type="sldNum" sz="quarter" idx="11"/>
          </p:nvPr>
        </p:nvSpPr>
        <p:spPr/>
        <p:txBody>
          <a:bodyPr/>
          <a:lstStyle/>
          <a:p>
            <a:fld id="{78FBDFD1-AB31-40BC-800E-F741C3E44875}" type="slidenum">
              <a:rPr lang="en-US" smtClean="0"/>
              <a:pPr/>
              <a:t>22</a:t>
            </a:fld>
            <a:endParaRPr lang="en-US"/>
          </a:p>
        </p:txBody>
      </p:sp>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5600" y="3910012"/>
            <a:ext cx="2185988"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rs1.avi">
            <a:hlinkClick r:id="" action="ppaction://media"/>
          </p:cNvPr>
          <p:cNvPicPr>
            <a:picLocks noRot="1" noChangeAspect="1"/>
          </p:cNvPicPr>
          <p:nvPr>
            <a:videoFile r:link="rId1"/>
          </p:nvPr>
        </p:nvPicPr>
        <p:blipFill>
          <a:blip r:embed="rId4" cstate="print"/>
          <a:stretch>
            <a:fillRect/>
          </a:stretch>
        </p:blipFill>
        <p:spPr>
          <a:xfrm>
            <a:off x="2667000" y="2232000"/>
            <a:ext cx="3810000" cy="381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Association</a:t>
            </a:r>
            <a:endParaRPr lang="en-GB" dirty="0"/>
          </a:p>
        </p:txBody>
      </p:sp>
      <p:sp>
        <p:nvSpPr>
          <p:cNvPr id="3" name="Content Placeholder 2"/>
          <p:cNvSpPr>
            <a:spLocks noGrp="1"/>
          </p:cNvSpPr>
          <p:nvPr>
            <p:ph idx="1"/>
          </p:nvPr>
        </p:nvSpPr>
        <p:spPr/>
        <p:txBody>
          <a:bodyPr>
            <a:normAutofit fontScale="85000" lnSpcReduction="20000"/>
          </a:bodyPr>
          <a:lstStyle/>
          <a:p>
            <a:r>
              <a:rPr lang="en-GB" dirty="0"/>
              <a:t>W</a:t>
            </a:r>
            <a:r>
              <a:rPr lang="en-GB" dirty="0" smtClean="0"/>
              <a:t>hich parts of the current observation correspond to which parts of the map?</a:t>
            </a:r>
          </a:p>
          <a:p>
            <a:pPr lvl="1"/>
            <a:endParaRPr lang="en-GB" dirty="0" smtClean="0"/>
          </a:p>
          <a:p>
            <a:pPr lvl="1"/>
            <a:endParaRPr lang="en-GB" dirty="0" smtClean="0"/>
          </a:p>
          <a:p>
            <a:pPr lvl="1"/>
            <a:endParaRPr lang="en-GB" dirty="0" smtClean="0"/>
          </a:p>
          <a:p>
            <a:pPr lvl="1"/>
            <a:endParaRPr lang="en-GB" dirty="0" smtClean="0"/>
          </a:p>
          <a:p>
            <a:pPr lvl="1"/>
            <a:endParaRPr lang="en-GB" dirty="0" smtClean="0"/>
          </a:p>
          <a:p>
            <a:pPr lvl="1"/>
            <a:endParaRPr lang="en-GB" dirty="0" smtClean="0"/>
          </a:p>
          <a:p>
            <a:pPr lvl="1"/>
            <a:endParaRPr lang="en-GB" dirty="0" smtClean="0"/>
          </a:p>
          <a:p>
            <a:pPr lvl="1"/>
            <a:endParaRPr lang="en-GB" dirty="0"/>
          </a:p>
          <a:p>
            <a:pPr lvl="1"/>
            <a:endParaRPr lang="en-GB" dirty="0" smtClean="0"/>
          </a:p>
          <a:p>
            <a:pPr lvl="1"/>
            <a:r>
              <a:rPr lang="en-GB" dirty="0" smtClean="0"/>
              <a:t>e.g. “loop closing” problem in SLAM</a:t>
            </a:r>
          </a:p>
          <a:p>
            <a:endParaRPr lang="en-GB" dirty="0"/>
          </a:p>
        </p:txBody>
      </p:sp>
      <p:sp>
        <p:nvSpPr>
          <p:cNvPr id="5" name="Slide Number Placeholder 4"/>
          <p:cNvSpPr>
            <a:spLocks noGrp="1"/>
          </p:cNvSpPr>
          <p:nvPr>
            <p:ph type="sldNum" sz="quarter" idx="11"/>
          </p:nvPr>
        </p:nvSpPr>
        <p:spPr/>
        <p:txBody>
          <a:bodyPr/>
          <a:lstStyle/>
          <a:p>
            <a:pPr>
              <a:defRPr/>
            </a:pPr>
            <a:fld id="{78FBDFD1-AB31-40BC-800E-F741C3E44875}" type="slidenum">
              <a:rPr lang="en-US" smtClean="0"/>
              <a:pPr>
                <a:defRPr/>
              </a:pPr>
              <a:t>23</a:t>
            </a:fld>
            <a:endParaRPr lang="en-US"/>
          </a:p>
        </p:txBody>
      </p:sp>
      <p:grpSp>
        <p:nvGrpSpPr>
          <p:cNvPr id="6" name="Group 5"/>
          <p:cNvGrpSpPr>
            <a:grpSpLocks/>
          </p:cNvGrpSpPr>
          <p:nvPr/>
        </p:nvGrpSpPr>
        <p:grpSpPr bwMode="auto">
          <a:xfrm>
            <a:off x="2533650" y="2348880"/>
            <a:ext cx="4248150" cy="3095625"/>
            <a:chOff x="1292" y="1706"/>
            <a:chExt cx="2676" cy="1950"/>
          </a:xfrm>
        </p:grpSpPr>
        <p:pic>
          <p:nvPicPr>
            <p:cNvPr id="7" name="Picture 6" descr="300fragor"/>
            <p:cNvPicPr>
              <a:picLocks noChangeAspect="1" noChangeArrowheads="1"/>
            </p:cNvPicPr>
            <p:nvPr/>
          </p:nvPicPr>
          <p:blipFill>
            <a:blip r:embed="rId2" cstate="print"/>
            <a:srcRect/>
            <a:stretch>
              <a:fillRect/>
            </a:stretch>
          </p:blipFill>
          <p:spPr bwMode="auto">
            <a:xfrm rot="-21600000">
              <a:off x="3091" y="2900"/>
              <a:ext cx="635" cy="635"/>
            </a:xfrm>
            <a:prstGeom prst="rect">
              <a:avLst/>
            </a:prstGeom>
            <a:noFill/>
          </p:spPr>
        </p:pic>
        <p:sp>
          <p:nvSpPr>
            <p:cNvPr id="8" name="Freeform 7"/>
            <p:cNvSpPr>
              <a:spLocks/>
            </p:cNvSpPr>
            <p:nvPr/>
          </p:nvSpPr>
          <p:spPr bwMode="auto">
            <a:xfrm>
              <a:off x="1292" y="1706"/>
              <a:ext cx="2676" cy="1950"/>
            </a:xfrm>
            <a:custGeom>
              <a:avLst/>
              <a:gdLst/>
              <a:ahLst/>
              <a:cxnLst>
                <a:cxn ang="0">
                  <a:pos x="1663" y="1739"/>
                </a:cxn>
                <a:cxn ang="0">
                  <a:pos x="1436" y="1739"/>
                </a:cxn>
                <a:cxn ang="0">
                  <a:pos x="1073" y="1830"/>
                </a:cxn>
                <a:cxn ang="0">
                  <a:pos x="483" y="1920"/>
                </a:cxn>
                <a:cxn ang="0">
                  <a:pos x="75" y="1648"/>
                </a:cxn>
                <a:cxn ang="0">
                  <a:pos x="30" y="1194"/>
                </a:cxn>
                <a:cxn ang="0">
                  <a:pos x="211" y="832"/>
                </a:cxn>
                <a:cxn ang="0">
                  <a:pos x="892" y="650"/>
                </a:cxn>
                <a:cxn ang="0">
                  <a:pos x="1164" y="287"/>
                </a:cxn>
                <a:cxn ang="0">
                  <a:pos x="1617" y="15"/>
                </a:cxn>
                <a:cxn ang="0">
                  <a:pos x="2479" y="197"/>
                </a:cxn>
                <a:cxn ang="0">
                  <a:pos x="2661" y="605"/>
                </a:cxn>
                <a:cxn ang="0">
                  <a:pos x="2570" y="1149"/>
                </a:cxn>
                <a:cxn ang="0">
                  <a:pos x="2252" y="1467"/>
                </a:cxn>
              </a:cxnLst>
              <a:rect l="0" t="0" r="r" b="b"/>
              <a:pathLst>
                <a:path w="2676" h="1950">
                  <a:moveTo>
                    <a:pt x="1663" y="1739"/>
                  </a:moveTo>
                  <a:cubicBezTo>
                    <a:pt x="1598" y="1731"/>
                    <a:pt x="1534" y="1724"/>
                    <a:pt x="1436" y="1739"/>
                  </a:cubicBezTo>
                  <a:cubicBezTo>
                    <a:pt x="1338" y="1754"/>
                    <a:pt x="1232" y="1800"/>
                    <a:pt x="1073" y="1830"/>
                  </a:cubicBezTo>
                  <a:cubicBezTo>
                    <a:pt x="914" y="1860"/>
                    <a:pt x="649" y="1950"/>
                    <a:pt x="483" y="1920"/>
                  </a:cubicBezTo>
                  <a:cubicBezTo>
                    <a:pt x="317" y="1890"/>
                    <a:pt x="150" y="1769"/>
                    <a:pt x="75" y="1648"/>
                  </a:cubicBezTo>
                  <a:cubicBezTo>
                    <a:pt x="0" y="1527"/>
                    <a:pt x="7" y="1330"/>
                    <a:pt x="30" y="1194"/>
                  </a:cubicBezTo>
                  <a:cubicBezTo>
                    <a:pt x="53" y="1058"/>
                    <a:pt x="67" y="923"/>
                    <a:pt x="211" y="832"/>
                  </a:cubicBezTo>
                  <a:cubicBezTo>
                    <a:pt x="355" y="741"/>
                    <a:pt x="733" y="741"/>
                    <a:pt x="892" y="650"/>
                  </a:cubicBezTo>
                  <a:cubicBezTo>
                    <a:pt x="1051" y="559"/>
                    <a:pt x="1043" y="393"/>
                    <a:pt x="1164" y="287"/>
                  </a:cubicBezTo>
                  <a:cubicBezTo>
                    <a:pt x="1285" y="181"/>
                    <a:pt x="1398" y="30"/>
                    <a:pt x="1617" y="15"/>
                  </a:cubicBezTo>
                  <a:cubicBezTo>
                    <a:pt x="1836" y="0"/>
                    <a:pt x="2305" y="99"/>
                    <a:pt x="2479" y="197"/>
                  </a:cubicBezTo>
                  <a:cubicBezTo>
                    <a:pt x="2653" y="295"/>
                    <a:pt x="2646" y="446"/>
                    <a:pt x="2661" y="605"/>
                  </a:cubicBezTo>
                  <a:cubicBezTo>
                    <a:pt x="2676" y="764"/>
                    <a:pt x="2638" y="1005"/>
                    <a:pt x="2570" y="1149"/>
                  </a:cubicBezTo>
                  <a:cubicBezTo>
                    <a:pt x="2502" y="1293"/>
                    <a:pt x="2377" y="1380"/>
                    <a:pt x="2252" y="1467"/>
                  </a:cubicBezTo>
                </a:path>
              </a:pathLst>
            </a:custGeom>
            <a:noFill/>
            <a:ln w="31750" cap="flat" cmpd="sng">
              <a:solidFill>
                <a:schemeClr val="tx1"/>
              </a:solidFill>
              <a:prstDash val="dash"/>
              <a:round/>
              <a:headEnd type="oval" w="med" len="med"/>
              <a:tailEnd type="triangle" w="med" len="med"/>
            </a:ln>
            <a:effectLst/>
          </p:spPr>
          <p:txBody>
            <a:bodyPr/>
            <a:lstStyle/>
            <a:p>
              <a:endParaRPr lang="en-GB"/>
            </a:p>
          </p:txBody>
        </p:sp>
        <p:sp>
          <p:nvSpPr>
            <p:cNvPr id="9" name="Text Box 8"/>
            <p:cNvSpPr txBox="1">
              <a:spLocks noChangeArrowheads="1"/>
            </p:cNvSpPr>
            <p:nvPr/>
          </p:nvSpPr>
          <p:spPr bwMode="auto">
            <a:xfrm>
              <a:off x="2456" y="3218"/>
              <a:ext cx="624" cy="250"/>
            </a:xfrm>
            <a:prstGeom prst="rect">
              <a:avLst/>
            </a:prstGeom>
            <a:noFill/>
            <a:ln w="9525">
              <a:noFill/>
              <a:miter lim="800000"/>
              <a:headEnd/>
              <a:tailEnd/>
            </a:ln>
            <a:effectLst/>
          </p:spPr>
          <p:txBody>
            <a:bodyPr wrap="none">
              <a:spAutoFit/>
            </a:bodyPr>
            <a:lstStyle/>
            <a:p>
              <a:pPr algn="ctr"/>
              <a:r>
                <a:rPr lang="sv-SE" sz="2000" i="0">
                  <a:solidFill>
                    <a:schemeClr val="tx1"/>
                  </a:solidFill>
                  <a:latin typeface="Times New Roman" pitchFamily="18" charset="0"/>
                </a:rPr>
                <a:t>START</a:t>
              </a: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Mapping &amp; Localisation in CHANGING Environments – </a:t>
            </a:r>
            <a:br>
              <a:rPr lang="en-GB" dirty="0" smtClean="0"/>
            </a:br>
            <a:r>
              <a:rPr lang="en-GB" dirty="0" smtClean="0"/>
              <a:t>Approach 1: </a:t>
            </a:r>
            <a:r>
              <a:rPr lang="en-GB" dirty="0" err="1" smtClean="0"/>
              <a:t>DyNAMIC</a:t>
            </a:r>
            <a:r>
              <a:rPr lang="en-GB" dirty="0" smtClean="0"/>
              <a:t> map</a:t>
            </a:r>
            <a:endParaRPr lang="en-GB" dirty="0"/>
          </a:p>
        </p:txBody>
      </p:sp>
      <p:sp>
        <p:nvSpPr>
          <p:cNvPr id="5" name="Text Placeholder 4"/>
          <p:cNvSpPr>
            <a:spLocks noGrp="1"/>
          </p:cNvSpPr>
          <p:nvPr>
            <p:ph type="body" idx="1"/>
          </p:nvPr>
        </p:nvSpPr>
        <p:spPr/>
        <p:txBody>
          <a:bodyPr/>
          <a:lstStyle/>
          <a:p>
            <a:endParaRPr lang="en-GB"/>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Varying Environments</a:t>
            </a:r>
            <a:endParaRPr lang="en-GB" dirty="0"/>
          </a:p>
        </p:txBody>
      </p:sp>
      <p:pic>
        <p:nvPicPr>
          <p:cNvPr id="6146" name="Picture 2"/>
          <p:cNvPicPr>
            <a:picLocks noGrp="1" noChangeAspect="1" noChangeArrowheads="1"/>
          </p:cNvPicPr>
          <p:nvPr>
            <p:ph idx="1"/>
          </p:nvPr>
        </p:nvPicPr>
        <p:blipFill>
          <a:blip r:embed="rId2" cstate="print"/>
          <a:srcRect/>
          <a:stretch>
            <a:fillRect/>
          </a:stretch>
        </p:blipFill>
        <p:spPr bwMode="auto">
          <a:xfrm>
            <a:off x="695325" y="1867694"/>
            <a:ext cx="7753350" cy="3990975"/>
          </a:xfrm>
          <a:prstGeom prst="rect">
            <a:avLst/>
          </a:prstGeom>
          <a:noFill/>
          <a:ln w="9525">
            <a:noFill/>
            <a:miter lim="800000"/>
            <a:headEnd/>
            <a:tailEnd/>
          </a:ln>
        </p:spPr>
      </p:pic>
      <p:sp>
        <p:nvSpPr>
          <p:cNvPr id="5" name="Text Box 7"/>
          <p:cNvSpPr txBox="1">
            <a:spLocks noChangeArrowheads="1"/>
          </p:cNvSpPr>
          <p:nvPr/>
        </p:nvSpPr>
        <p:spPr bwMode="auto">
          <a:xfrm>
            <a:off x="1115616" y="6093296"/>
            <a:ext cx="6984776" cy="523220"/>
          </a:xfrm>
          <a:prstGeom prst="rect">
            <a:avLst/>
          </a:prstGeom>
          <a:solidFill>
            <a:schemeClr val="bg1"/>
          </a:solidFill>
          <a:ln w="19050" algn="ctr">
            <a:solidFill>
              <a:schemeClr val="tx1"/>
            </a:solidFill>
            <a:miter lim="800000"/>
            <a:headEnd/>
            <a:tailEnd/>
          </a:ln>
          <a:effectLst/>
        </p:spPr>
        <p:txBody>
          <a:bodyPr wrap="square" lIns="45720" rIns="45720">
            <a:spAutoFit/>
          </a:bodyPr>
          <a:lstStyle/>
          <a:p>
            <a:r>
              <a:rPr lang="en-GB" sz="1400" dirty="0" smtClean="0"/>
              <a:t>J. </a:t>
            </a:r>
            <a:r>
              <a:rPr lang="en-GB" sz="1400" dirty="0" err="1" smtClean="0"/>
              <a:t>Biswas</a:t>
            </a:r>
            <a:r>
              <a:rPr lang="en-GB" sz="1400" dirty="0" smtClean="0"/>
              <a:t>, </a:t>
            </a:r>
            <a:r>
              <a:rPr lang="en-GB" sz="1400" i="1" dirty="0"/>
              <a:t>Hybrid Markov / Non-Markov Localization </a:t>
            </a:r>
            <a:r>
              <a:rPr lang="en-GB" sz="1400" i="1" dirty="0" smtClean="0"/>
              <a:t>for Long-Term </a:t>
            </a:r>
            <a:r>
              <a:rPr lang="en-GB" sz="1400" i="1" dirty="0"/>
              <a:t>Autonomy of Mobile Robots </a:t>
            </a:r>
            <a:r>
              <a:rPr lang="en-GB" sz="1400" i="1" dirty="0" smtClean="0"/>
              <a:t>in Varying </a:t>
            </a:r>
            <a:r>
              <a:rPr lang="en-GB" sz="1400" i="1" dirty="0"/>
              <a:t>Indoor Environments</a:t>
            </a:r>
            <a:r>
              <a:rPr lang="en-GB" sz="1400" dirty="0" smtClean="0"/>
              <a:t>. PhD Thesis Proposal, Carnegie Mellon University, 2013. </a:t>
            </a:r>
            <a:endParaRPr lang="en-GB" sz="14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Varying + Changing Environments</a:t>
            </a:r>
            <a:endParaRPr lang="en-GB" dirty="0"/>
          </a:p>
        </p:txBody>
      </p:sp>
      <p:sp>
        <p:nvSpPr>
          <p:cNvPr id="3" name="Content Placeholder 2"/>
          <p:cNvSpPr>
            <a:spLocks noGrp="1"/>
          </p:cNvSpPr>
          <p:nvPr>
            <p:ph idx="1"/>
          </p:nvPr>
        </p:nvSpPr>
        <p:spPr/>
        <p:txBody>
          <a:bodyPr/>
          <a:lstStyle/>
          <a:p>
            <a:r>
              <a:rPr lang="de-DE" dirty="0" smtClean="0"/>
              <a:t>Moving people or robots</a:t>
            </a:r>
          </a:p>
          <a:p>
            <a:r>
              <a:rPr lang="de-DE" dirty="0" smtClean="0"/>
              <a:t>Movable objects (tables, chairs)</a:t>
            </a:r>
          </a:p>
          <a:p>
            <a:r>
              <a:rPr lang="de-DE" dirty="0" smtClean="0"/>
              <a:t>Temporary objects (packages)</a:t>
            </a:r>
          </a:p>
          <a:p>
            <a:r>
              <a:rPr lang="de-DE" dirty="0" smtClean="0"/>
              <a:t>Gradual changes (plants grow)</a:t>
            </a:r>
          </a:p>
          <a:p>
            <a:r>
              <a:rPr lang="de-DE" dirty="0" smtClean="0"/>
              <a:t>Abrupt change (a new wall is built)</a:t>
            </a:r>
            <a:endParaRPr lang="sv-SE" dirty="0" smtClean="0"/>
          </a:p>
          <a:p>
            <a:endParaRPr lang="en-GB" dirty="0"/>
          </a:p>
        </p:txBody>
      </p:sp>
      <p:pic>
        <p:nvPicPr>
          <p:cNvPr id="6" name="Picture 8" descr="minerva"/>
          <p:cNvPicPr>
            <a:picLocks noChangeAspect="1" noChangeArrowheads="1"/>
          </p:cNvPicPr>
          <p:nvPr/>
        </p:nvPicPr>
        <p:blipFill>
          <a:blip r:embed="rId2" cstate="print"/>
          <a:srcRect/>
          <a:stretch>
            <a:fillRect/>
          </a:stretch>
        </p:blipFill>
        <p:spPr bwMode="auto">
          <a:xfrm>
            <a:off x="692347" y="4636022"/>
            <a:ext cx="2170596" cy="1601290"/>
          </a:xfrm>
          <a:prstGeom prst="rect">
            <a:avLst/>
          </a:prstGeom>
          <a:ln>
            <a:headEnd/>
            <a:tailEnd/>
          </a:ln>
        </p:spPr>
        <p:style>
          <a:lnRef idx="3">
            <a:schemeClr val="lt1"/>
          </a:lnRef>
          <a:fillRef idx="1">
            <a:schemeClr val="dk1"/>
          </a:fillRef>
          <a:effectRef idx="1">
            <a:schemeClr val="dk1"/>
          </a:effectRef>
          <a:fontRef idx="minor">
            <a:schemeClr val="lt1"/>
          </a:fontRef>
        </p:style>
      </p:pic>
      <p:pic>
        <p:nvPicPr>
          <p:cNvPr id="7" name="Picture 5"/>
          <p:cNvPicPr>
            <a:picLocks noChangeAspect="1" noChangeArrowheads="1"/>
          </p:cNvPicPr>
          <p:nvPr/>
        </p:nvPicPr>
        <p:blipFill>
          <a:blip r:embed="rId3" cstate="print"/>
          <a:srcRect/>
          <a:stretch>
            <a:fillRect/>
          </a:stretch>
        </p:blipFill>
        <p:spPr bwMode="auto">
          <a:xfrm>
            <a:off x="3348038" y="4603774"/>
            <a:ext cx="2178050" cy="1633538"/>
          </a:xfrm>
          <a:prstGeom prst="rect">
            <a:avLst/>
          </a:prstGeom>
          <a:noFill/>
          <a:ln w="12700">
            <a:noFill/>
            <a:miter lim="800000"/>
            <a:headEnd/>
            <a:tailEnd/>
          </a:ln>
          <a:effectLst/>
        </p:spPr>
      </p:pic>
      <p:pic>
        <p:nvPicPr>
          <p:cNvPr id="8" name="Picture 9"/>
          <p:cNvPicPr>
            <a:picLocks noChangeAspect="1" noChangeArrowheads="1"/>
          </p:cNvPicPr>
          <p:nvPr/>
        </p:nvPicPr>
        <p:blipFill>
          <a:blip r:embed="rId4" cstate="print"/>
          <a:srcRect/>
          <a:stretch>
            <a:fillRect/>
          </a:stretch>
        </p:blipFill>
        <p:spPr bwMode="auto">
          <a:xfrm>
            <a:off x="6805840" y="1450975"/>
            <a:ext cx="1643063" cy="2232025"/>
          </a:xfrm>
          <a:prstGeom prst="rect">
            <a:avLst/>
          </a:prstGeom>
          <a:noFill/>
          <a:ln w="12700">
            <a:noFill/>
            <a:miter lim="800000"/>
            <a:headEnd/>
            <a:tailEnd/>
          </a:ln>
          <a:effectLst/>
        </p:spPr>
      </p:pic>
      <p:pic>
        <p:nvPicPr>
          <p:cNvPr id="9" name="Picture 6"/>
          <p:cNvPicPr>
            <a:picLocks noChangeAspect="1" noChangeArrowheads="1"/>
          </p:cNvPicPr>
          <p:nvPr/>
        </p:nvPicPr>
        <p:blipFill>
          <a:blip r:embed="rId5" cstate="print"/>
          <a:srcRect/>
          <a:stretch>
            <a:fillRect/>
          </a:stretch>
        </p:blipFill>
        <p:spPr bwMode="auto">
          <a:xfrm>
            <a:off x="6156325" y="4581128"/>
            <a:ext cx="2232025" cy="1673225"/>
          </a:xfrm>
          <a:prstGeom prst="rect">
            <a:avLst/>
          </a:prstGeom>
          <a:noFill/>
          <a:ln w="12700">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Stability-Plasticity Dilemma</a:t>
            </a:r>
            <a:endParaRPr lang="en-GB" dirty="0"/>
          </a:p>
        </p:txBody>
      </p:sp>
      <p:sp>
        <p:nvSpPr>
          <p:cNvPr id="3" name="Content Placeholder 2"/>
          <p:cNvSpPr>
            <a:spLocks noGrp="1"/>
          </p:cNvSpPr>
          <p:nvPr>
            <p:ph idx="1"/>
          </p:nvPr>
        </p:nvSpPr>
        <p:spPr/>
        <p:txBody>
          <a:bodyPr/>
          <a:lstStyle/>
          <a:p>
            <a:pPr>
              <a:buClr>
                <a:srgbClr val="003399"/>
              </a:buClr>
            </a:pPr>
            <a:r>
              <a:rPr kumimoji="1" lang="sv-SE" dirty="0" smtClean="0"/>
              <a:t>Life-long learning requires:</a:t>
            </a:r>
          </a:p>
          <a:p>
            <a:pPr lvl="1">
              <a:buClr>
                <a:srgbClr val="003399"/>
              </a:buClr>
              <a:buFont typeface="Arial" pitchFamily="34" charset="0"/>
              <a:buChar char="•"/>
            </a:pPr>
            <a:r>
              <a:rPr kumimoji="1" lang="sv-SE" dirty="0" smtClean="0">
                <a:solidFill>
                  <a:srgbClr val="FF0000"/>
                </a:solidFill>
              </a:rPr>
              <a:t>Adaptation</a:t>
            </a:r>
            <a:r>
              <a:rPr kumimoji="1" lang="sv-SE" dirty="0" smtClean="0"/>
              <a:t> to new patterns, and </a:t>
            </a:r>
          </a:p>
          <a:p>
            <a:pPr lvl="1">
              <a:buClr>
                <a:srgbClr val="003399"/>
              </a:buClr>
              <a:buFont typeface="Arial" pitchFamily="34" charset="0"/>
              <a:buChar char="•"/>
            </a:pPr>
            <a:r>
              <a:rPr kumimoji="1" lang="sv-SE" dirty="0" smtClean="0">
                <a:solidFill>
                  <a:srgbClr val="FF0000"/>
                </a:solidFill>
              </a:rPr>
              <a:t>Preservation</a:t>
            </a:r>
            <a:r>
              <a:rPr kumimoji="1" lang="sv-SE" dirty="0" smtClean="0"/>
              <a:t> of old patterns</a:t>
            </a:r>
          </a:p>
          <a:p>
            <a:endParaRPr lang="en-GB" dirty="0"/>
          </a:p>
        </p:txBody>
      </p:sp>
      <p:sp>
        <p:nvSpPr>
          <p:cNvPr id="4" name="Rectangle 4"/>
          <p:cNvSpPr>
            <a:spLocks noChangeArrowheads="1"/>
          </p:cNvSpPr>
          <p:nvPr/>
        </p:nvSpPr>
        <p:spPr bwMode="auto">
          <a:xfrm>
            <a:off x="533400" y="3962400"/>
            <a:ext cx="1670050" cy="520700"/>
          </a:xfrm>
          <a:prstGeom prst="rect">
            <a:avLst/>
          </a:prstGeom>
          <a:noFill/>
          <a:ln w="9525">
            <a:noFill/>
            <a:miter lim="800000"/>
            <a:headEnd/>
            <a:tailEnd/>
          </a:ln>
          <a:effectLst/>
        </p:spPr>
        <p:txBody>
          <a:bodyPr/>
          <a:lstStyle/>
          <a:p>
            <a:pPr marL="342900" indent="-342900">
              <a:spcBef>
                <a:spcPct val="20000"/>
              </a:spcBef>
              <a:buClr>
                <a:srgbClr val="003399"/>
              </a:buClr>
              <a:buFont typeface="Monotype Sorts" pitchFamily="2" charset="2"/>
              <a:buNone/>
            </a:pPr>
            <a:r>
              <a:rPr kumimoji="1" lang="de-DE" sz="2400" i="1" dirty="0"/>
              <a:t>Stability</a:t>
            </a:r>
          </a:p>
        </p:txBody>
      </p:sp>
      <p:sp>
        <p:nvSpPr>
          <p:cNvPr id="5" name="Line 5"/>
          <p:cNvSpPr>
            <a:spLocks noChangeShapeType="1"/>
          </p:cNvSpPr>
          <p:nvPr/>
        </p:nvSpPr>
        <p:spPr bwMode="auto">
          <a:xfrm>
            <a:off x="381000" y="4648200"/>
            <a:ext cx="8305800" cy="0"/>
          </a:xfrm>
          <a:prstGeom prst="line">
            <a:avLst/>
          </a:prstGeom>
          <a:noFill/>
          <a:ln w="38100">
            <a:solidFill>
              <a:schemeClr val="accent1"/>
            </a:solidFill>
            <a:round/>
            <a:headEnd type="triangle" w="med" len="med"/>
            <a:tailEnd type="triangle" w="med" len="med"/>
          </a:ln>
          <a:effectLst/>
        </p:spPr>
        <p:txBody>
          <a:bodyPr/>
          <a:lstStyle/>
          <a:p>
            <a:endParaRPr lang="en-GB"/>
          </a:p>
        </p:txBody>
      </p:sp>
      <p:sp>
        <p:nvSpPr>
          <p:cNvPr id="6" name="Rectangle 6"/>
          <p:cNvSpPr>
            <a:spLocks noChangeArrowheads="1"/>
          </p:cNvSpPr>
          <p:nvPr/>
        </p:nvSpPr>
        <p:spPr bwMode="auto">
          <a:xfrm>
            <a:off x="304800" y="4953000"/>
            <a:ext cx="2209800" cy="609600"/>
          </a:xfrm>
          <a:prstGeom prst="rect">
            <a:avLst/>
          </a:prstGeom>
          <a:noFill/>
          <a:ln w="9525">
            <a:noFill/>
            <a:miter lim="800000"/>
            <a:headEnd/>
            <a:tailEnd/>
          </a:ln>
          <a:effectLst/>
        </p:spPr>
        <p:txBody>
          <a:bodyPr/>
          <a:lstStyle/>
          <a:p>
            <a:pPr marL="609600" indent="-609600">
              <a:spcBef>
                <a:spcPct val="20000"/>
              </a:spcBef>
              <a:buClr>
                <a:srgbClr val="003399"/>
              </a:buClr>
              <a:buFont typeface="Monotype Sorts" pitchFamily="2" charset="2"/>
              <a:buNone/>
            </a:pPr>
            <a:r>
              <a:rPr kumimoji="1" lang="de-DE" sz="2400" dirty="0"/>
              <a:t>Robot motion</a:t>
            </a:r>
          </a:p>
        </p:txBody>
      </p:sp>
      <p:sp>
        <p:nvSpPr>
          <p:cNvPr id="7" name="Rectangle 7"/>
          <p:cNvSpPr>
            <a:spLocks noChangeArrowheads="1"/>
          </p:cNvSpPr>
          <p:nvPr/>
        </p:nvSpPr>
        <p:spPr bwMode="auto">
          <a:xfrm>
            <a:off x="6705600" y="3886200"/>
            <a:ext cx="1824038" cy="520700"/>
          </a:xfrm>
          <a:prstGeom prst="rect">
            <a:avLst/>
          </a:prstGeom>
          <a:noFill/>
          <a:ln w="9525">
            <a:noFill/>
            <a:miter lim="800000"/>
            <a:headEnd/>
            <a:tailEnd/>
          </a:ln>
          <a:effectLst/>
        </p:spPr>
        <p:txBody>
          <a:bodyPr/>
          <a:lstStyle/>
          <a:p>
            <a:pPr marL="342900" indent="-342900">
              <a:spcBef>
                <a:spcPct val="20000"/>
              </a:spcBef>
              <a:buClr>
                <a:srgbClr val="003399"/>
              </a:buClr>
              <a:buFont typeface="Monotype Sorts" pitchFamily="2" charset="2"/>
              <a:buNone/>
            </a:pPr>
            <a:r>
              <a:rPr kumimoji="1" lang="de-DE" sz="2400" i="1" dirty="0"/>
              <a:t>Plasticity</a:t>
            </a:r>
          </a:p>
        </p:txBody>
      </p:sp>
      <p:sp>
        <p:nvSpPr>
          <p:cNvPr id="8" name="Rectangle 14"/>
          <p:cNvSpPr>
            <a:spLocks noChangeArrowheads="1"/>
          </p:cNvSpPr>
          <p:nvPr/>
        </p:nvSpPr>
        <p:spPr bwMode="auto">
          <a:xfrm>
            <a:off x="5943600" y="5029200"/>
            <a:ext cx="2741613" cy="609600"/>
          </a:xfrm>
          <a:prstGeom prst="rect">
            <a:avLst/>
          </a:prstGeom>
          <a:noFill/>
          <a:ln w="9525">
            <a:noFill/>
            <a:miter lim="800000"/>
            <a:headEnd/>
            <a:tailEnd/>
          </a:ln>
          <a:effectLst/>
        </p:spPr>
        <p:txBody>
          <a:bodyPr/>
          <a:lstStyle/>
          <a:p>
            <a:pPr marL="342900" indent="-342900" algn="ctr">
              <a:spcBef>
                <a:spcPct val="20000"/>
              </a:spcBef>
              <a:buClr>
                <a:srgbClr val="003399"/>
              </a:buClr>
              <a:buFont typeface="Monotype Sorts" pitchFamily="2" charset="2"/>
              <a:buNone/>
            </a:pPr>
            <a:r>
              <a:rPr kumimoji="1" lang="de-DE" sz="2400" dirty="0"/>
              <a:t> Lasting changes</a:t>
            </a:r>
          </a:p>
        </p:txBody>
      </p:sp>
      <p:sp>
        <p:nvSpPr>
          <p:cNvPr id="9" name="Rectangle 15"/>
          <p:cNvSpPr>
            <a:spLocks noChangeArrowheads="1"/>
          </p:cNvSpPr>
          <p:nvPr/>
        </p:nvSpPr>
        <p:spPr bwMode="auto">
          <a:xfrm>
            <a:off x="2819400" y="5334000"/>
            <a:ext cx="2971800" cy="609600"/>
          </a:xfrm>
          <a:prstGeom prst="rect">
            <a:avLst/>
          </a:prstGeom>
          <a:noFill/>
          <a:ln w="9525">
            <a:noFill/>
            <a:miter lim="800000"/>
            <a:headEnd/>
            <a:tailEnd/>
          </a:ln>
          <a:effectLst/>
        </p:spPr>
        <p:txBody>
          <a:bodyPr/>
          <a:lstStyle/>
          <a:p>
            <a:pPr marL="342900" indent="-342900" algn="ctr">
              <a:spcBef>
                <a:spcPct val="20000"/>
              </a:spcBef>
              <a:buClr>
                <a:srgbClr val="003399"/>
              </a:buClr>
              <a:buFont typeface="Monotype Sorts" pitchFamily="2" charset="2"/>
              <a:buNone/>
            </a:pPr>
            <a:r>
              <a:rPr kumimoji="1" lang="de-DE" sz="2400" dirty="0"/>
              <a:t> Transient changes</a:t>
            </a:r>
          </a:p>
        </p:txBody>
      </p:sp>
      <p:sp>
        <p:nvSpPr>
          <p:cNvPr id="10" name="Text Box 7"/>
          <p:cNvSpPr txBox="1">
            <a:spLocks noChangeArrowheads="1"/>
          </p:cNvSpPr>
          <p:nvPr/>
        </p:nvSpPr>
        <p:spPr bwMode="auto">
          <a:xfrm>
            <a:off x="1115616" y="6093296"/>
            <a:ext cx="6984776" cy="523220"/>
          </a:xfrm>
          <a:prstGeom prst="rect">
            <a:avLst/>
          </a:prstGeom>
          <a:solidFill>
            <a:schemeClr val="bg1"/>
          </a:solidFill>
          <a:ln w="19050" algn="ctr">
            <a:solidFill>
              <a:schemeClr val="tx1"/>
            </a:solidFill>
            <a:miter lim="800000"/>
            <a:headEnd/>
            <a:tailEnd/>
          </a:ln>
          <a:effectLst/>
        </p:spPr>
        <p:txBody>
          <a:bodyPr wrap="square" lIns="45720" rIns="45720">
            <a:spAutoFit/>
          </a:bodyPr>
          <a:lstStyle/>
          <a:p>
            <a:r>
              <a:rPr lang="en-GB" sz="1400" dirty="0" err="1" smtClean="0"/>
              <a:t>Biber</a:t>
            </a:r>
            <a:r>
              <a:rPr lang="en-GB" sz="1400" dirty="0" smtClean="0"/>
              <a:t>, Peter and </a:t>
            </a:r>
            <a:r>
              <a:rPr lang="en-GB" sz="1400" dirty="0" err="1" smtClean="0"/>
              <a:t>Duckett</a:t>
            </a:r>
            <a:r>
              <a:rPr lang="en-GB" sz="1400" dirty="0" smtClean="0"/>
              <a:t>, Tom (2009) </a:t>
            </a:r>
            <a:r>
              <a:rPr lang="en-GB" sz="1400" i="1" dirty="0" smtClean="0">
                <a:hlinkClick r:id="rId2"/>
              </a:rPr>
              <a:t>Experimental analysis of sample-based maps for long-term SLAM.</a:t>
            </a:r>
            <a:r>
              <a:rPr lang="en-GB" sz="1400" dirty="0" smtClean="0"/>
              <a:t> International Journal of Robotics Research, 28 (1).</a:t>
            </a:r>
            <a:endParaRPr lang="en-GB" sz="14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ChangeArrowheads="1"/>
          </p:cNvSpPr>
          <p:nvPr>
            <p:ph type="title"/>
          </p:nvPr>
        </p:nvSpPr>
        <p:spPr/>
        <p:txBody>
          <a:bodyPr/>
          <a:lstStyle/>
          <a:p>
            <a:r>
              <a:rPr lang="de-DE"/>
              <a:t>Toy Example</a:t>
            </a:r>
          </a:p>
        </p:txBody>
      </p:sp>
      <p:pic>
        <p:nvPicPr>
          <p:cNvPr id="838661" name="Picture 5" descr="toyExampleSetup"/>
          <p:cNvPicPr>
            <a:picLocks noChangeAspect="1" noChangeArrowheads="1"/>
          </p:cNvPicPr>
          <p:nvPr/>
        </p:nvPicPr>
        <p:blipFill>
          <a:blip r:embed="rId2" cstate="print"/>
          <a:srcRect/>
          <a:stretch>
            <a:fillRect/>
          </a:stretch>
        </p:blipFill>
        <p:spPr bwMode="auto">
          <a:xfrm>
            <a:off x="900113" y="2211388"/>
            <a:ext cx="7488237" cy="2873375"/>
          </a:xfrm>
          <a:prstGeom prst="rect">
            <a:avLst/>
          </a:prstGeom>
          <a:noFill/>
        </p:spPr>
      </p:pic>
      <p:sp>
        <p:nvSpPr>
          <p:cNvPr id="838662" name="Text Box 6"/>
          <p:cNvSpPr txBox="1">
            <a:spLocks noChangeArrowheads="1"/>
          </p:cNvSpPr>
          <p:nvPr/>
        </p:nvSpPr>
        <p:spPr bwMode="auto">
          <a:xfrm>
            <a:off x="827088" y="5013325"/>
            <a:ext cx="3090270" cy="830997"/>
          </a:xfrm>
          <a:prstGeom prst="rect">
            <a:avLst/>
          </a:prstGeom>
          <a:noFill/>
          <a:ln w="12700">
            <a:noFill/>
            <a:miter lim="800000"/>
            <a:headEnd/>
            <a:tailEnd/>
          </a:ln>
          <a:effectLst/>
        </p:spPr>
        <p:txBody>
          <a:bodyPr wrap="none">
            <a:spAutoFit/>
          </a:bodyPr>
          <a:lstStyle/>
          <a:p>
            <a:r>
              <a:rPr lang="de-DE" sz="2400" dirty="0"/>
              <a:t>Simple map: </a:t>
            </a:r>
          </a:p>
          <a:p>
            <a:r>
              <a:rPr lang="de-DE" sz="2400" dirty="0"/>
              <a:t>Only entry is distance</a:t>
            </a:r>
            <a:r>
              <a:rPr lang="de-DE" sz="2400" i="1" dirty="0"/>
              <a:t> d</a:t>
            </a:r>
          </a:p>
        </p:txBody>
      </p:sp>
      <p:sp>
        <p:nvSpPr>
          <p:cNvPr id="838663" name="AutoShape 7"/>
          <p:cNvSpPr>
            <a:spLocks/>
          </p:cNvSpPr>
          <p:nvPr/>
        </p:nvSpPr>
        <p:spPr bwMode="auto">
          <a:xfrm>
            <a:off x="468313" y="1412875"/>
            <a:ext cx="1292225" cy="609600"/>
          </a:xfrm>
          <a:prstGeom prst="borderCallout2">
            <a:avLst>
              <a:gd name="adj1" fmla="val 18750"/>
              <a:gd name="adj2" fmla="val 105898"/>
              <a:gd name="adj3" fmla="val 18750"/>
              <a:gd name="adj4" fmla="val 120514"/>
              <a:gd name="adj5" fmla="val 243750"/>
              <a:gd name="adj6" fmla="val 149755"/>
            </a:avLst>
          </a:prstGeom>
          <a:noFill/>
          <a:ln w="12700">
            <a:solidFill>
              <a:schemeClr val="accent1"/>
            </a:solidFill>
            <a:miter lim="800000"/>
            <a:headEnd/>
            <a:tailEnd/>
          </a:ln>
          <a:effectLst/>
        </p:spPr>
        <p:txBody>
          <a:bodyPr/>
          <a:lstStyle/>
          <a:p>
            <a:pPr algn="ctr"/>
            <a:r>
              <a:rPr lang="de-DE" sz="2400" i="1" dirty="0"/>
              <a:t>Room</a:t>
            </a:r>
          </a:p>
        </p:txBody>
      </p:sp>
      <p:sp>
        <p:nvSpPr>
          <p:cNvPr id="838664" name="AutoShape 8"/>
          <p:cNvSpPr>
            <a:spLocks/>
          </p:cNvSpPr>
          <p:nvPr/>
        </p:nvSpPr>
        <p:spPr bwMode="auto">
          <a:xfrm>
            <a:off x="2627313" y="1412875"/>
            <a:ext cx="1873250" cy="609600"/>
          </a:xfrm>
          <a:prstGeom prst="borderCallout2">
            <a:avLst>
              <a:gd name="adj1" fmla="val 18750"/>
              <a:gd name="adj2" fmla="val 104069"/>
              <a:gd name="adj3" fmla="val 18750"/>
              <a:gd name="adj4" fmla="val 126949"/>
              <a:gd name="adj5" fmla="val 271616"/>
              <a:gd name="adj6" fmla="val 149917"/>
            </a:avLst>
          </a:prstGeom>
          <a:noFill/>
          <a:ln w="12700">
            <a:solidFill>
              <a:schemeClr val="accent1"/>
            </a:solidFill>
            <a:miter lim="800000"/>
            <a:headEnd/>
            <a:tailEnd/>
          </a:ln>
          <a:effectLst/>
        </p:spPr>
        <p:txBody>
          <a:bodyPr/>
          <a:lstStyle/>
          <a:p>
            <a:pPr algn="ctr"/>
            <a:r>
              <a:rPr lang="de-DE" sz="2400" i="1" dirty="0"/>
              <a:t>Cupboard</a:t>
            </a:r>
          </a:p>
        </p:txBody>
      </p:sp>
      <p:sp>
        <p:nvSpPr>
          <p:cNvPr id="838665" name="AutoShape 9"/>
          <p:cNvSpPr>
            <a:spLocks/>
          </p:cNvSpPr>
          <p:nvPr/>
        </p:nvSpPr>
        <p:spPr bwMode="auto">
          <a:xfrm>
            <a:off x="5364163" y="1412875"/>
            <a:ext cx="1873250" cy="609600"/>
          </a:xfrm>
          <a:prstGeom prst="borderCallout2">
            <a:avLst>
              <a:gd name="adj1" fmla="val 18750"/>
              <a:gd name="adj2" fmla="val 104069"/>
              <a:gd name="adj3" fmla="val 18750"/>
              <a:gd name="adj4" fmla="val 115255"/>
              <a:gd name="adj5" fmla="val 283593"/>
              <a:gd name="adj6" fmla="val 126866"/>
            </a:avLst>
          </a:prstGeom>
          <a:noFill/>
          <a:ln w="12700">
            <a:solidFill>
              <a:schemeClr val="accent1"/>
            </a:solidFill>
            <a:miter lim="800000"/>
            <a:headEnd/>
            <a:tailEnd/>
          </a:ln>
          <a:effectLst/>
        </p:spPr>
        <p:txBody>
          <a:bodyPr/>
          <a:lstStyle/>
          <a:p>
            <a:pPr algn="ctr"/>
            <a:r>
              <a:rPr lang="de-DE" sz="2400" i="1" dirty="0"/>
              <a:t>Distance d</a:t>
            </a:r>
          </a:p>
        </p:txBody>
      </p:sp>
    </p:spTree>
  </p:cSld>
  <p:clrMapOvr>
    <a:masterClrMapping/>
  </p:clrMapOvr>
  <p:transition advTm="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Rectangle 2"/>
          <p:cNvSpPr>
            <a:spLocks noGrp="1" noChangeArrowheads="1"/>
          </p:cNvSpPr>
          <p:nvPr>
            <p:ph type="title"/>
          </p:nvPr>
        </p:nvSpPr>
        <p:spPr/>
        <p:txBody>
          <a:bodyPr/>
          <a:lstStyle/>
          <a:p>
            <a:r>
              <a:rPr lang="de-DE"/>
              <a:t>Approaches to dynamic mapping</a:t>
            </a:r>
          </a:p>
        </p:txBody>
      </p:sp>
      <p:sp>
        <p:nvSpPr>
          <p:cNvPr id="839683" name="Rectangle 3"/>
          <p:cNvSpPr>
            <a:spLocks noGrp="1" noChangeArrowheads="1"/>
          </p:cNvSpPr>
          <p:nvPr>
            <p:ph type="body" idx="1"/>
          </p:nvPr>
        </p:nvSpPr>
        <p:spPr/>
        <p:txBody>
          <a:bodyPr/>
          <a:lstStyle/>
          <a:p>
            <a:r>
              <a:rPr lang="de-DE"/>
              <a:t>Mean distance (Running average):</a:t>
            </a:r>
          </a:p>
          <a:p>
            <a:endParaRPr lang="de-DE"/>
          </a:p>
        </p:txBody>
      </p:sp>
      <p:graphicFrame>
        <p:nvGraphicFramePr>
          <p:cNvPr id="839684" name="Object 4"/>
          <p:cNvGraphicFramePr>
            <a:graphicFrameLocks noChangeAspect="1"/>
          </p:cNvGraphicFramePr>
          <p:nvPr/>
        </p:nvGraphicFramePr>
        <p:xfrm>
          <a:off x="1116013" y="2349500"/>
          <a:ext cx="2089150" cy="1246188"/>
        </p:xfrm>
        <a:graphic>
          <a:graphicData uri="http://schemas.openxmlformats.org/presentationml/2006/ole">
            <mc:AlternateContent xmlns:mc="http://schemas.openxmlformats.org/markup-compatibility/2006">
              <mc:Choice xmlns:v="urn:schemas-microsoft-com:vml" Requires="v">
                <p:oleObj spid="_x0000_s14348" name="Formel" r:id="rId3" imgW="723586" imgH="431613" progId="Equation.3">
                  <p:embed/>
                </p:oleObj>
              </mc:Choice>
              <mc:Fallback>
                <p:oleObj name="Formel" r:id="rId3" imgW="723586" imgH="431613"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349500"/>
                        <a:ext cx="2089150" cy="1246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685" name="Text Box 5"/>
          <p:cNvSpPr txBox="1">
            <a:spLocks noChangeArrowheads="1"/>
          </p:cNvSpPr>
          <p:nvPr/>
        </p:nvSpPr>
        <p:spPr bwMode="auto">
          <a:xfrm>
            <a:off x="592138" y="3735388"/>
            <a:ext cx="8012310" cy="2246769"/>
          </a:xfrm>
          <a:prstGeom prst="rect">
            <a:avLst/>
          </a:prstGeom>
          <a:noFill/>
          <a:ln w="12700">
            <a:noFill/>
            <a:miter lim="800000"/>
            <a:headEnd/>
            <a:tailEnd/>
          </a:ln>
          <a:effectLst/>
        </p:spPr>
        <p:txBody>
          <a:bodyPr wrap="square">
            <a:spAutoFit/>
          </a:bodyPr>
          <a:lstStyle/>
          <a:p>
            <a:r>
              <a:rPr lang="de-DE" sz="2800" i="1" dirty="0"/>
              <a:t>Not well suited.</a:t>
            </a:r>
          </a:p>
          <a:p>
            <a:endParaRPr lang="de-DE" sz="2800" i="1" dirty="0"/>
          </a:p>
          <a:p>
            <a:r>
              <a:rPr lang="de-DE" sz="2800" i="1" dirty="0"/>
              <a:t>The time that the map needs for adapting to a change </a:t>
            </a:r>
            <a:r>
              <a:rPr lang="de-DE" sz="2800" i="1" dirty="0" smtClean="0"/>
              <a:t>should not be dependent on how much time has been passed in </a:t>
            </a:r>
            <a:r>
              <a:rPr lang="de-DE" sz="2800" i="1" dirty="0"/>
              <a:t>absolute terms.</a:t>
            </a:r>
          </a:p>
        </p:txBody>
      </p:sp>
      <p:graphicFrame>
        <p:nvGraphicFramePr>
          <p:cNvPr id="839686" name="Object 6"/>
          <p:cNvGraphicFramePr>
            <a:graphicFrameLocks noChangeAspect="1"/>
          </p:cNvGraphicFramePr>
          <p:nvPr/>
        </p:nvGraphicFramePr>
        <p:xfrm>
          <a:off x="3924300" y="2349500"/>
          <a:ext cx="4535488" cy="1255713"/>
        </p:xfrm>
        <a:graphic>
          <a:graphicData uri="http://schemas.openxmlformats.org/presentationml/2006/ole">
            <mc:AlternateContent xmlns:mc="http://schemas.openxmlformats.org/markup-compatibility/2006">
              <mc:Choice xmlns:v="urn:schemas-microsoft-com:vml" Requires="v">
                <p:oleObj spid="_x0000_s14349" name="Formel" r:id="rId5" imgW="1422400" imgH="393700" progId="Equation.3">
                  <p:embed/>
                </p:oleObj>
              </mc:Choice>
              <mc:Fallback>
                <p:oleObj name="Formel" r:id="rId5" imgW="1422400" imgH="39370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2349500"/>
                        <a:ext cx="4535488" cy="1255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advTm="108937"/>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INTRODUCTION</a:t>
            </a:r>
            <a:endParaRPr lang="en-GB" dirty="0"/>
          </a:p>
        </p:txBody>
      </p:sp>
      <p:sp>
        <p:nvSpPr>
          <p:cNvPr id="5" name="Text Placeholder 4"/>
          <p:cNvSpPr>
            <a:spLocks noGrp="1"/>
          </p:cNvSpPr>
          <p:nvPr>
            <p:ph type="body" idx="1"/>
          </p:nvPr>
        </p:nvSpPr>
        <p:spPr/>
        <p:txBody>
          <a:bodyPr/>
          <a:lstStyle/>
          <a:p>
            <a:endParaRPr lang="en-GB"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0710" name="Object 6"/>
          <p:cNvGraphicFramePr>
            <a:graphicFrameLocks noChangeAspect="1"/>
          </p:cNvGraphicFramePr>
          <p:nvPr/>
        </p:nvGraphicFramePr>
        <p:xfrm>
          <a:off x="4146550" y="2978150"/>
          <a:ext cx="4090988" cy="811213"/>
        </p:xfrm>
        <a:graphic>
          <a:graphicData uri="http://schemas.openxmlformats.org/presentationml/2006/ole">
            <mc:AlternateContent xmlns:mc="http://schemas.openxmlformats.org/markup-compatibility/2006">
              <mc:Choice xmlns:v="urn:schemas-microsoft-com:vml" Requires="v">
                <p:oleObj spid="_x0000_s16396" name="Formel" r:id="rId3" imgW="1282700" imgH="254000" progId="Equation.3">
                  <p:embed/>
                </p:oleObj>
              </mc:Choice>
              <mc:Fallback>
                <p:oleObj name="Formel" r:id="rId3" imgW="1282700" imgH="25400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6550" y="2978150"/>
                        <a:ext cx="4090988" cy="811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40706" name="Rectangle 2"/>
          <p:cNvSpPr>
            <a:spLocks noGrp="1" noChangeArrowheads="1"/>
          </p:cNvSpPr>
          <p:nvPr>
            <p:ph type="title"/>
          </p:nvPr>
        </p:nvSpPr>
        <p:spPr/>
        <p:txBody>
          <a:bodyPr/>
          <a:lstStyle/>
          <a:p>
            <a:r>
              <a:rPr lang="de-DE"/>
              <a:t>Approaches to dynamic mapping</a:t>
            </a:r>
          </a:p>
        </p:txBody>
      </p:sp>
      <p:sp>
        <p:nvSpPr>
          <p:cNvPr id="840707" name="Rectangle 3"/>
          <p:cNvSpPr>
            <a:spLocks noGrp="1" noChangeArrowheads="1"/>
          </p:cNvSpPr>
          <p:nvPr>
            <p:ph type="body" idx="1"/>
          </p:nvPr>
        </p:nvSpPr>
        <p:spPr/>
        <p:txBody>
          <a:bodyPr/>
          <a:lstStyle/>
          <a:p>
            <a:r>
              <a:rPr lang="de-DE" dirty="0"/>
              <a:t>Recency weighted averaging</a:t>
            </a:r>
          </a:p>
          <a:p>
            <a:r>
              <a:rPr lang="de-DE" dirty="0"/>
              <a:t>Measurement has an age </a:t>
            </a:r>
            <a:r>
              <a:rPr lang="de-DE" i="1" dirty="0"/>
              <a:t>t</a:t>
            </a:r>
          </a:p>
          <a:p>
            <a:endParaRPr lang="de-DE" dirty="0"/>
          </a:p>
        </p:txBody>
      </p:sp>
      <p:graphicFrame>
        <p:nvGraphicFramePr>
          <p:cNvPr id="840709" name="Object 5"/>
          <p:cNvGraphicFramePr>
            <a:graphicFrameLocks noChangeAspect="1"/>
          </p:cNvGraphicFramePr>
          <p:nvPr/>
        </p:nvGraphicFramePr>
        <p:xfrm>
          <a:off x="785813" y="2759075"/>
          <a:ext cx="2749550" cy="1246188"/>
        </p:xfrm>
        <a:graphic>
          <a:graphicData uri="http://schemas.openxmlformats.org/presentationml/2006/ole">
            <mc:AlternateContent xmlns:mc="http://schemas.openxmlformats.org/markup-compatibility/2006">
              <mc:Choice xmlns:v="urn:schemas-microsoft-com:vml" Requires="v">
                <p:oleObj spid="_x0000_s16397" name="Formel" r:id="rId5" imgW="952087" imgH="431613" progId="Equation.3">
                  <p:embed/>
                </p:oleObj>
              </mc:Choice>
              <mc:Fallback>
                <p:oleObj name="Formel" r:id="rId5" imgW="952087" imgH="431613"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813" y="2759075"/>
                        <a:ext cx="2749550" cy="1246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40711" name="Text Box 7"/>
          <p:cNvSpPr txBox="1">
            <a:spLocks noChangeArrowheads="1"/>
          </p:cNvSpPr>
          <p:nvPr/>
        </p:nvSpPr>
        <p:spPr bwMode="auto">
          <a:xfrm>
            <a:off x="827088" y="4508500"/>
            <a:ext cx="7488237" cy="1373188"/>
          </a:xfrm>
          <a:prstGeom prst="rect">
            <a:avLst/>
          </a:prstGeom>
          <a:noFill/>
          <a:ln w="12700">
            <a:noFill/>
            <a:miter lim="800000"/>
            <a:headEnd/>
            <a:tailEnd/>
          </a:ln>
          <a:effectLst/>
        </p:spPr>
        <p:txBody>
          <a:bodyPr>
            <a:spAutoFit/>
          </a:bodyPr>
          <a:lstStyle/>
          <a:p>
            <a:r>
              <a:rPr lang="de-DE" sz="2800" b="1" i="1" dirty="0">
                <a:solidFill>
                  <a:schemeClr val="accent1"/>
                </a:solidFill>
              </a:rPr>
              <a:t>Observation: The law that governs the update of a dynamic map is inherently dependent on a time scale parameter</a:t>
            </a:r>
            <a:r>
              <a:rPr lang="de-DE" sz="2800" i="1" dirty="0">
                <a:solidFill>
                  <a:schemeClr val="accent1"/>
                </a:solidFill>
              </a:rPr>
              <a:t>.</a:t>
            </a:r>
          </a:p>
        </p:txBody>
      </p:sp>
    </p:spTree>
  </p:cSld>
  <p:clrMapOvr>
    <a:masterClrMapping/>
  </p:clrMapOvr>
  <p:transition advTm="67407"/>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Simulation of the toy example</a:t>
            </a:r>
            <a:endParaRPr lang="en-GB" dirty="0"/>
          </a:p>
        </p:txBody>
      </p:sp>
      <p:pic>
        <p:nvPicPr>
          <p:cNvPr id="4" name="Content Placeholder 3"/>
          <p:cNvPicPr>
            <a:picLocks noGrp="1" noChangeAspect="1" noChangeArrowheads="1"/>
          </p:cNvPicPr>
          <p:nvPr>
            <p:ph idx="1"/>
          </p:nvPr>
        </p:nvPicPr>
        <p:blipFill>
          <a:blip r:embed="rId2" cstate="print"/>
          <a:srcRect/>
          <a:stretch>
            <a:fillRect/>
          </a:stretch>
        </p:blipFill>
        <p:spPr>
          <a:xfrm>
            <a:off x="1424543" y="1600200"/>
            <a:ext cx="6294913" cy="4525963"/>
          </a:xfrm>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2"/>
          <p:cNvSpPr>
            <a:spLocks noGrp="1" noChangeArrowheads="1"/>
          </p:cNvSpPr>
          <p:nvPr>
            <p:ph type="title"/>
          </p:nvPr>
        </p:nvSpPr>
        <p:spPr/>
        <p:txBody>
          <a:bodyPr>
            <a:normAutofit/>
          </a:bodyPr>
          <a:lstStyle/>
          <a:p>
            <a:r>
              <a:rPr lang="de-DE" dirty="0" smtClean="0"/>
              <a:t>Approaches to dynamic mapping</a:t>
            </a:r>
            <a:endParaRPr lang="de-DE" dirty="0"/>
          </a:p>
        </p:txBody>
      </p:sp>
      <p:sp>
        <p:nvSpPr>
          <p:cNvPr id="893955" name="Rectangle 3"/>
          <p:cNvSpPr>
            <a:spLocks noGrp="1" noChangeArrowheads="1"/>
          </p:cNvSpPr>
          <p:nvPr>
            <p:ph type="body" idx="1"/>
          </p:nvPr>
        </p:nvSpPr>
        <p:spPr>
          <a:xfrm>
            <a:off x="457200" y="1600200"/>
            <a:ext cx="8229600" cy="4853136"/>
          </a:xfrm>
        </p:spPr>
        <p:txBody>
          <a:bodyPr>
            <a:normAutofit/>
          </a:bodyPr>
          <a:lstStyle/>
          <a:p>
            <a:r>
              <a:rPr lang="de-DE" dirty="0" smtClean="0"/>
              <a:t>Problems of recency weighted averaging:</a:t>
            </a:r>
            <a:endParaRPr lang="de-DE" dirty="0"/>
          </a:p>
          <a:p>
            <a:pPr lvl="1"/>
            <a:r>
              <a:rPr lang="de-DE" dirty="0"/>
              <a:t>Cannot handle non-continuous changes</a:t>
            </a:r>
          </a:p>
          <a:p>
            <a:pPr lvl="1"/>
            <a:r>
              <a:rPr lang="de-DE" dirty="0"/>
              <a:t>Not robust against outliers</a:t>
            </a:r>
          </a:p>
          <a:p>
            <a:pPr lvl="1"/>
            <a:r>
              <a:rPr lang="en-US" dirty="0"/>
              <a:t>Cannot maintain multiple </a:t>
            </a:r>
            <a:r>
              <a:rPr lang="en-US" dirty="0" smtClean="0"/>
              <a:t>hypotheses</a:t>
            </a:r>
          </a:p>
          <a:p>
            <a:pPr lvl="1"/>
            <a:endParaRPr lang="en-US" dirty="0"/>
          </a:p>
          <a:p>
            <a:pPr lvl="1"/>
            <a:endParaRPr lang="en-US" dirty="0" smtClean="0"/>
          </a:p>
          <a:p>
            <a:pPr lvl="1"/>
            <a:endParaRPr lang="en-US" dirty="0"/>
          </a:p>
          <a:p>
            <a:r>
              <a:rPr lang="en-US" dirty="0" smtClean="0"/>
              <a:t>Dynamic map should give distance to wall or to cupboard but nothing </a:t>
            </a:r>
            <a:r>
              <a:rPr lang="en-US" dirty="0" err="1" smtClean="0"/>
              <a:t>inbetween</a:t>
            </a:r>
            <a:endParaRPr lang="de-DE" dirty="0"/>
          </a:p>
        </p:txBody>
      </p:sp>
      <p:pic>
        <p:nvPicPr>
          <p:cNvPr id="4" name="Picture 8" descr="toyExampleSetup"/>
          <p:cNvPicPr>
            <a:picLocks noChangeAspect="1" noChangeArrowheads="1"/>
          </p:cNvPicPr>
          <p:nvPr/>
        </p:nvPicPr>
        <p:blipFill>
          <a:blip r:embed="rId2" cstate="print"/>
          <a:srcRect/>
          <a:stretch>
            <a:fillRect/>
          </a:stretch>
        </p:blipFill>
        <p:spPr bwMode="auto">
          <a:xfrm>
            <a:off x="2362200" y="3733800"/>
            <a:ext cx="4319588" cy="1657350"/>
          </a:xfrm>
          <a:prstGeom prst="rect">
            <a:avLst/>
          </a:prstGeom>
          <a:noFill/>
        </p:spPr>
      </p:pic>
    </p:spTree>
  </p:cSld>
  <p:clrMapOvr>
    <a:masterClrMapping/>
  </p:clrMapOvr>
  <p:transition advTm="22382"/>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problem of outliers</a:t>
            </a:r>
            <a:endParaRPr lang="en-GB" dirty="0"/>
          </a:p>
        </p:txBody>
      </p:sp>
      <p:sp>
        <p:nvSpPr>
          <p:cNvPr id="3" name="Content Placeholder 2"/>
          <p:cNvSpPr>
            <a:spLocks noGrp="1"/>
          </p:cNvSpPr>
          <p:nvPr>
            <p:ph idx="1"/>
          </p:nvPr>
        </p:nvSpPr>
        <p:spPr/>
        <p:txBody>
          <a:bodyPr>
            <a:normAutofit fontScale="92500" lnSpcReduction="10000"/>
          </a:bodyPr>
          <a:lstStyle/>
          <a:p>
            <a:pPr>
              <a:buClr>
                <a:srgbClr val="003399"/>
              </a:buClr>
            </a:pPr>
            <a:r>
              <a:rPr kumimoji="1" lang="de-DE" dirty="0" smtClean="0"/>
              <a:t>Notorious problem in Least-Squares formulations (classical statistics)</a:t>
            </a:r>
          </a:p>
          <a:p>
            <a:pPr>
              <a:buClr>
                <a:srgbClr val="003399"/>
              </a:buClr>
              <a:buFont typeface="Monotype Sorts" pitchFamily="2" charset="2"/>
              <a:buChar char="z"/>
            </a:pPr>
            <a:endParaRPr kumimoji="1" lang="de-DE" dirty="0" smtClean="0"/>
          </a:p>
          <a:p>
            <a:pPr>
              <a:lnSpc>
                <a:spcPct val="80000"/>
              </a:lnSpc>
              <a:buClr>
                <a:srgbClr val="003399"/>
              </a:buClr>
            </a:pPr>
            <a:r>
              <a:rPr kumimoji="1" lang="de-DE" b="1" dirty="0" smtClean="0"/>
              <a:t>Outlier declaration is not possible directly after the measurement!</a:t>
            </a:r>
          </a:p>
          <a:p>
            <a:pPr>
              <a:lnSpc>
                <a:spcPct val="80000"/>
              </a:lnSpc>
              <a:buClr>
                <a:srgbClr val="003399"/>
              </a:buClr>
            </a:pPr>
            <a:r>
              <a:rPr kumimoji="1" lang="en-US" dirty="0" smtClean="0"/>
              <a:t>Unexpected sensor reading:</a:t>
            </a:r>
          </a:p>
          <a:p>
            <a:pPr lvl="1">
              <a:lnSpc>
                <a:spcPct val="80000"/>
              </a:lnSpc>
              <a:buClr>
                <a:srgbClr val="003399"/>
              </a:buClr>
            </a:pPr>
            <a:r>
              <a:rPr kumimoji="1" lang="en-US" sz="3000" dirty="0" smtClean="0"/>
              <a:t>Might be an outlier</a:t>
            </a:r>
          </a:p>
          <a:p>
            <a:pPr lvl="1">
              <a:lnSpc>
                <a:spcPct val="80000"/>
              </a:lnSpc>
              <a:buClr>
                <a:srgbClr val="003399"/>
              </a:buClr>
            </a:pPr>
            <a:r>
              <a:rPr kumimoji="1" lang="en-US" sz="3000" dirty="0" smtClean="0"/>
              <a:t>Might be a change</a:t>
            </a:r>
          </a:p>
          <a:p>
            <a:pPr>
              <a:lnSpc>
                <a:spcPct val="80000"/>
              </a:lnSpc>
              <a:buClr>
                <a:srgbClr val="003399"/>
              </a:buClr>
            </a:pPr>
            <a:r>
              <a:rPr kumimoji="1" lang="en-US" dirty="0" smtClean="0"/>
              <a:t>Can only be said after more sensor readings, and depends also on the timescale. </a:t>
            </a:r>
          </a:p>
          <a:p>
            <a:pPr>
              <a:lnSpc>
                <a:spcPct val="80000"/>
              </a:lnSpc>
              <a:buClr>
                <a:srgbClr val="003399"/>
              </a:buClr>
            </a:pPr>
            <a:r>
              <a:rPr kumimoji="1" lang="de-DE" b="1" i="1" dirty="0" smtClean="0">
                <a:solidFill>
                  <a:schemeClr val="accent1"/>
                </a:solidFill>
              </a:rPr>
              <a:t>Must maintain both hypotheses</a:t>
            </a:r>
          </a:p>
          <a:p>
            <a:endParaRPr lang="en-GB"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Our solution (part 1)</a:t>
            </a:r>
            <a:endParaRPr lang="en-GB" dirty="0"/>
          </a:p>
        </p:txBody>
      </p:sp>
      <p:sp>
        <p:nvSpPr>
          <p:cNvPr id="3" name="Content Placeholder 2"/>
          <p:cNvSpPr>
            <a:spLocks noGrp="1"/>
          </p:cNvSpPr>
          <p:nvPr>
            <p:ph idx="1"/>
          </p:nvPr>
        </p:nvSpPr>
        <p:spPr/>
        <p:txBody>
          <a:bodyPr>
            <a:normAutofit fontScale="92500" lnSpcReduction="20000"/>
          </a:bodyPr>
          <a:lstStyle/>
          <a:p>
            <a:r>
              <a:rPr lang="de-DE" dirty="0" smtClean="0"/>
              <a:t>Representation of measurements by a </a:t>
            </a:r>
            <a:r>
              <a:rPr lang="de-DE" dirty="0" smtClean="0">
                <a:solidFill>
                  <a:srgbClr val="FF0000"/>
                </a:solidFill>
              </a:rPr>
              <a:t>set of samples</a:t>
            </a:r>
          </a:p>
          <a:p>
            <a:r>
              <a:rPr lang="de-DE" dirty="0" smtClean="0"/>
              <a:t>Interpretation of samples by </a:t>
            </a:r>
            <a:r>
              <a:rPr lang="de-DE" dirty="0" smtClean="0">
                <a:solidFill>
                  <a:srgbClr val="FF0000"/>
                </a:solidFill>
              </a:rPr>
              <a:t>robust statistics </a:t>
            </a:r>
            <a:r>
              <a:rPr lang="de-DE" dirty="0" smtClean="0"/>
              <a:t>(median and MAD)</a:t>
            </a:r>
          </a:p>
          <a:p>
            <a:r>
              <a:rPr lang="de-DE" dirty="0" smtClean="0"/>
              <a:t>Update dynamic map by </a:t>
            </a:r>
            <a:r>
              <a:rPr lang="de-DE" dirty="0" smtClean="0">
                <a:solidFill>
                  <a:srgbClr val="FF0000"/>
                </a:solidFill>
              </a:rPr>
              <a:t>replacing samples</a:t>
            </a:r>
          </a:p>
          <a:p>
            <a:endParaRPr lang="de-DE" dirty="0" smtClean="0">
              <a:solidFill>
                <a:srgbClr val="FF0000"/>
              </a:solidFill>
            </a:endParaRPr>
          </a:p>
          <a:p>
            <a:pPr>
              <a:buFont typeface="Wingdings" pitchFamily="2" charset="2"/>
              <a:buChar char="ü"/>
            </a:pPr>
            <a:r>
              <a:rPr lang="de-DE" dirty="0" smtClean="0"/>
              <a:t>Can maintain multiple hypotheses</a:t>
            </a:r>
          </a:p>
          <a:p>
            <a:pPr>
              <a:buFont typeface="Wingdings" pitchFamily="2" charset="2"/>
              <a:buChar char="ü"/>
            </a:pPr>
            <a:r>
              <a:rPr lang="de-DE" dirty="0" smtClean="0"/>
              <a:t>Robust against outliers</a:t>
            </a:r>
          </a:p>
          <a:p>
            <a:pPr>
              <a:buFont typeface="Wingdings" pitchFamily="2" charset="2"/>
              <a:buChar char="ü"/>
            </a:pPr>
            <a:r>
              <a:rPr lang="de-DE" dirty="0" smtClean="0"/>
              <a:t>Estimates are only values that have actually been measured</a:t>
            </a:r>
            <a:endParaRPr lang="de-DE" dirty="0" smtClean="0">
              <a:solidFill>
                <a:srgbClr val="FF0000"/>
              </a:solidFill>
            </a:endParaRPr>
          </a:p>
          <a:p>
            <a:endParaRPr lang="de-DE" dirty="0" smtClean="0">
              <a:solidFill>
                <a:srgbClr val="FF0000"/>
              </a:solidFill>
            </a:endParaRPr>
          </a:p>
          <a:p>
            <a:endParaRPr lang="en-GB" dirty="0">
              <a:solidFill>
                <a:srgbClr val="FF00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Update of a sample set</a:t>
            </a:r>
            <a:endParaRPr lang="en-GB" dirty="0"/>
          </a:p>
        </p:txBody>
      </p:sp>
      <p:sp>
        <p:nvSpPr>
          <p:cNvPr id="4" name="Rectangle 20"/>
          <p:cNvSpPr>
            <a:spLocks noChangeArrowheads="1"/>
          </p:cNvSpPr>
          <p:nvPr/>
        </p:nvSpPr>
        <p:spPr bwMode="auto">
          <a:xfrm>
            <a:off x="484188" y="4530725"/>
            <a:ext cx="7632700" cy="1439863"/>
          </a:xfrm>
          <a:prstGeom prst="rect">
            <a:avLst/>
          </a:prstGeom>
          <a:solidFill>
            <a:srgbClr val="FFFF00"/>
          </a:solidFill>
          <a:ln w="12700">
            <a:solidFill>
              <a:schemeClr val="tx1"/>
            </a:solidFill>
            <a:miter lim="800000"/>
            <a:headEnd/>
            <a:tailEnd/>
          </a:ln>
          <a:effectLst/>
        </p:spPr>
        <p:txBody>
          <a:bodyPr wrap="none" anchor="ctr"/>
          <a:lstStyle/>
          <a:p>
            <a:endParaRPr lang="en-GB"/>
          </a:p>
        </p:txBody>
      </p:sp>
      <p:sp>
        <p:nvSpPr>
          <p:cNvPr id="5" name="Line 21"/>
          <p:cNvSpPr>
            <a:spLocks noChangeShapeType="1"/>
          </p:cNvSpPr>
          <p:nvPr/>
        </p:nvSpPr>
        <p:spPr bwMode="auto">
          <a:xfrm>
            <a:off x="3003550" y="3308350"/>
            <a:ext cx="5545138" cy="0"/>
          </a:xfrm>
          <a:prstGeom prst="line">
            <a:avLst/>
          </a:prstGeom>
          <a:noFill/>
          <a:ln w="38100">
            <a:solidFill>
              <a:schemeClr val="accent1"/>
            </a:solidFill>
            <a:round/>
            <a:headEnd/>
            <a:tailEnd type="triangle" w="med" len="med"/>
          </a:ln>
          <a:effectLst/>
        </p:spPr>
        <p:txBody>
          <a:bodyPr/>
          <a:lstStyle/>
          <a:p>
            <a:endParaRPr lang="en-GB"/>
          </a:p>
        </p:txBody>
      </p:sp>
      <p:sp>
        <p:nvSpPr>
          <p:cNvPr id="6" name="Line 22"/>
          <p:cNvSpPr>
            <a:spLocks noChangeShapeType="1"/>
          </p:cNvSpPr>
          <p:nvPr/>
        </p:nvSpPr>
        <p:spPr bwMode="auto">
          <a:xfrm>
            <a:off x="3506788" y="3163888"/>
            <a:ext cx="0" cy="288925"/>
          </a:xfrm>
          <a:prstGeom prst="line">
            <a:avLst/>
          </a:prstGeom>
          <a:noFill/>
          <a:ln w="38100">
            <a:solidFill>
              <a:schemeClr val="accent1"/>
            </a:solidFill>
            <a:round/>
            <a:headEnd/>
            <a:tailEnd/>
          </a:ln>
          <a:effectLst/>
        </p:spPr>
        <p:txBody>
          <a:bodyPr/>
          <a:lstStyle/>
          <a:p>
            <a:endParaRPr lang="en-GB"/>
          </a:p>
        </p:txBody>
      </p:sp>
      <p:sp>
        <p:nvSpPr>
          <p:cNvPr id="7" name="Line 23"/>
          <p:cNvSpPr>
            <a:spLocks noChangeShapeType="1"/>
          </p:cNvSpPr>
          <p:nvPr/>
        </p:nvSpPr>
        <p:spPr bwMode="auto">
          <a:xfrm>
            <a:off x="7683500" y="3163888"/>
            <a:ext cx="0" cy="288925"/>
          </a:xfrm>
          <a:prstGeom prst="line">
            <a:avLst/>
          </a:prstGeom>
          <a:noFill/>
          <a:ln w="38100">
            <a:solidFill>
              <a:schemeClr val="accent1"/>
            </a:solidFill>
            <a:round/>
            <a:headEnd/>
            <a:tailEnd/>
          </a:ln>
          <a:effectLst/>
        </p:spPr>
        <p:txBody>
          <a:bodyPr/>
          <a:lstStyle/>
          <a:p>
            <a:endParaRPr lang="en-GB"/>
          </a:p>
        </p:txBody>
      </p:sp>
      <p:sp>
        <p:nvSpPr>
          <p:cNvPr id="8" name="Text Box 24"/>
          <p:cNvSpPr txBox="1">
            <a:spLocks noChangeArrowheads="1"/>
          </p:cNvSpPr>
          <p:nvPr/>
        </p:nvSpPr>
        <p:spPr bwMode="auto">
          <a:xfrm>
            <a:off x="534988" y="1866900"/>
            <a:ext cx="1389062" cy="523220"/>
          </a:xfrm>
          <a:prstGeom prst="rect">
            <a:avLst/>
          </a:prstGeom>
          <a:noFill/>
          <a:ln w="12700">
            <a:noFill/>
            <a:miter lim="800000"/>
            <a:headEnd/>
            <a:tailEnd/>
          </a:ln>
          <a:effectLst/>
        </p:spPr>
        <p:txBody>
          <a:bodyPr>
            <a:spAutoFit/>
          </a:bodyPr>
          <a:lstStyle/>
          <a:p>
            <a:pPr>
              <a:spcBef>
                <a:spcPct val="30000"/>
              </a:spcBef>
            </a:pPr>
            <a:r>
              <a:rPr lang="de-DE" sz="2800" i="1" dirty="0">
                <a:solidFill>
                  <a:schemeClr val="tx1"/>
                </a:solidFill>
              </a:rPr>
              <a:t>Samples</a:t>
            </a:r>
            <a:endParaRPr lang="de-DE" sz="2000" i="1" dirty="0">
              <a:solidFill>
                <a:schemeClr val="tx1"/>
              </a:solidFill>
              <a:latin typeface="Arial" charset="0"/>
            </a:endParaRPr>
          </a:p>
        </p:txBody>
      </p:sp>
      <p:sp>
        <p:nvSpPr>
          <p:cNvPr id="9" name="Text Box 25"/>
          <p:cNvSpPr txBox="1">
            <a:spLocks noChangeArrowheads="1"/>
          </p:cNvSpPr>
          <p:nvPr/>
        </p:nvSpPr>
        <p:spPr bwMode="auto">
          <a:xfrm>
            <a:off x="534988" y="2560638"/>
            <a:ext cx="2470150" cy="523220"/>
          </a:xfrm>
          <a:prstGeom prst="rect">
            <a:avLst/>
          </a:prstGeom>
          <a:noFill/>
          <a:ln w="12700">
            <a:noFill/>
            <a:miter lim="800000"/>
            <a:headEnd/>
            <a:tailEnd/>
          </a:ln>
          <a:effectLst/>
        </p:spPr>
        <p:txBody>
          <a:bodyPr>
            <a:spAutoFit/>
          </a:bodyPr>
          <a:lstStyle/>
          <a:p>
            <a:pPr>
              <a:spcBef>
                <a:spcPct val="30000"/>
              </a:spcBef>
            </a:pPr>
            <a:r>
              <a:rPr lang="de-DE" sz="2800" i="1" dirty="0">
                <a:solidFill>
                  <a:schemeClr val="tx1"/>
                </a:solidFill>
              </a:rPr>
              <a:t>Measurements</a:t>
            </a:r>
            <a:endParaRPr lang="de-DE" sz="2000" i="1" dirty="0">
              <a:solidFill>
                <a:schemeClr val="tx1"/>
              </a:solidFill>
              <a:latin typeface="Arial" charset="0"/>
            </a:endParaRPr>
          </a:p>
        </p:txBody>
      </p:sp>
      <p:sp>
        <p:nvSpPr>
          <p:cNvPr id="10" name="AutoShape 26"/>
          <p:cNvSpPr>
            <a:spLocks/>
          </p:cNvSpPr>
          <p:nvPr/>
        </p:nvSpPr>
        <p:spPr bwMode="auto">
          <a:xfrm rot="5400000">
            <a:off x="5453063" y="1073150"/>
            <a:ext cx="287337" cy="4176713"/>
          </a:xfrm>
          <a:prstGeom prst="leftBrace">
            <a:avLst>
              <a:gd name="adj1" fmla="val 133448"/>
              <a:gd name="adj2" fmla="val 50000"/>
            </a:avLst>
          </a:prstGeom>
          <a:noFill/>
          <a:ln w="12700">
            <a:solidFill>
              <a:schemeClr val="tx1"/>
            </a:solidFill>
            <a:prstDash val="sysDot"/>
            <a:round/>
            <a:headEnd/>
            <a:tailEnd/>
          </a:ln>
          <a:effectLst/>
        </p:spPr>
        <p:txBody>
          <a:bodyPr wrap="none" anchor="ctr"/>
          <a:lstStyle/>
          <a:p>
            <a:endParaRPr lang="en-GB"/>
          </a:p>
        </p:txBody>
      </p:sp>
      <p:sp>
        <p:nvSpPr>
          <p:cNvPr id="11" name="Text Box 27"/>
          <p:cNvSpPr txBox="1">
            <a:spLocks noChangeArrowheads="1"/>
          </p:cNvSpPr>
          <p:nvPr/>
        </p:nvSpPr>
        <p:spPr bwMode="auto">
          <a:xfrm>
            <a:off x="536575" y="4038600"/>
            <a:ext cx="6549742" cy="1902059"/>
          </a:xfrm>
          <a:prstGeom prst="rect">
            <a:avLst/>
          </a:prstGeom>
          <a:noFill/>
          <a:ln w="12700">
            <a:noFill/>
            <a:miter lim="800000"/>
            <a:headEnd/>
            <a:tailEnd/>
          </a:ln>
          <a:effectLst/>
        </p:spPr>
        <p:txBody>
          <a:bodyPr wrap="none">
            <a:spAutoFit/>
          </a:bodyPr>
          <a:lstStyle/>
          <a:p>
            <a:pPr marL="457200" indent="-457200">
              <a:spcBef>
                <a:spcPct val="30000"/>
              </a:spcBef>
            </a:pPr>
            <a:r>
              <a:rPr lang="de-DE" sz="2400" dirty="0">
                <a:solidFill>
                  <a:schemeClr val="tx1"/>
                </a:solidFill>
              </a:rPr>
              <a:t>Number of samples </a:t>
            </a:r>
            <a:r>
              <a:rPr lang="de-DE" sz="2400" i="1" dirty="0">
                <a:solidFill>
                  <a:schemeClr val="tx1"/>
                </a:solidFill>
              </a:rPr>
              <a:t>n</a:t>
            </a:r>
            <a:r>
              <a:rPr lang="de-DE" sz="2400" dirty="0">
                <a:solidFill>
                  <a:schemeClr val="tx1"/>
                </a:solidFill>
              </a:rPr>
              <a:t> = </a:t>
            </a:r>
            <a:r>
              <a:rPr lang="de-DE" sz="2400" dirty="0" smtClean="0">
                <a:solidFill>
                  <a:schemeClr val="tx1"/>
                </a:solidFill>
              </a:rPr>
              <a:t>constant</a:t>
            </a:r>
            <a:endParaRPr lang="de-DE" sz="2400" dirty="0">
              <a:solidFill>
                <a:schemeClr val="tx1"/>
              </a:solidFill>
            </a:endParaRPr>
          </a:p>
          <a:p>
            <a:pPr marL="457200" indent="-457200">
              <a:spcBef>
                <a:spcPct val="30000"/>
              </a:spcBef>
            </a:pPr>
            <a:r>
              <a:rPr lang="de-DE" sz="2400" dirty="0">
                <a:solidFill>
                  <a:schemeClr val="tx1"/>
                </a:solidFill>
              </a:rPr>
              <a:t>Replacement determined by </a:t>
            </a:r>
            <a:r>
              <a:rPr lang="de-DE" sz="2400" i="1" dirty="0">
                <a:solidFill>
                  <a:schemeClr val="tx1"/>
                </a:solidFill>
              </a:rPr>
              <a:t>update ratio</a:t>
            </a:r>
            <a:r>
              <a:rPr lang="de-DE" sz="2400" dirty="0">
                <a:solidFill>
                  <a:schemeClr val="tx1"/>
                </a:solidFill>
              </a:rPr>
              <a:t> </a:t>
            </a:r>
            <a:r>
              <a:rPr lang="de-DE" sz="2400" i="1" dirty="0" smtClean="0">
                <a:solidFill>
                  <a:schemeClr val="tx1"/>
                </a:solidFill>
              </a:rPr>
              <a:t>0 &lt; u &lt; 1</a:t>
            </a:r>
            <a:r>
              <a:rPr lang="de-DE" sz="2400" dirty="0">
                <a:solidFill>
                  <a:schemeClr val="tx1"/>
                </a:solidFill>
              </a:rPr>
              <a:t>:</a:t>
            </a:r>
          </a:p>
          <a:p>
            <a:pPr marL="457200" indent="-457200">
              <a:spcBef>
                <a:spcPct val="30000"/>
              </a:spcBef>
              <a:buFontTx/>
              <a:buAutoNum type="arabicPeriod"/>
            </a:pPr>
            <a:r>
              <a:rPr lang="de-DE" sz="2400" dirty="0">
                <a:solidFill>
                  <a:schemeClr val="tx1"/>
                </a:solidFill>
              </a:rPr>
              <a:t>Remove </a:t>
            </a:r>
            <a:r>
              <a:rPr lang="de-DE" sz="2400" i="1" dirty="0">
                <a:solidFill>
                  <a:schemeClr val="tx1"/>
                </a:solidFill>
              </a:rPr>
              <a:t>n*u</a:t>
            </a:r>
            <a:r>
              <a:rPr lang="de-DE" sz="2400" dirty="0">
                <a:solidFill>
                  <a:schemeClr val="tx1"/>
                </a:solidFill>
              </a:rPr>
              <a:t> randomly chosen samples from   </a:t>
            </a:r>
            <a:endParaRPr lang="de-DE" sz="2400" i="1" dirty="0">
              <a:solidFill>
                <a:schemeClr val="tx1"/>
              </a:solidFill>
            </a:endParaRPr>
          </a:p>
          <a:p>
            <a:pPr marL="457200" indent="-457200">
              <a:spcBef>
                <a:spcPct val="30000"/>
              </a:spcBef>
              <a:buFontTx/>
              <a:buAutoNum type="arabicPeriod"/>
            </a:pPr>
            <a:r>
              <a:rPr lang="de-DE" sz="2400" dirty="0">
                <a:solidFill>
                  <a:schemeClr val="tx1"/>
                </a:solidFill>
              </a:rPr>
              <a:t>Add </a:t>
            </a:r>
            <a:r>
              <a:rPr lang="de-DE" sz="2400" i="1" dirty="0">
                <a:solidFill>
                  <a:schemeClr val="tx1"/>
                </a:solidFill>
              </a:rPr>
              <a:t>n*u</a:t>
            </a:r>
            <a:r>
              <a:rPr lang="de-DE" sz="2400" dirty="0">
                <a:solidFill>
                  <a:schemeClr val="tx1"/>
                </a:solidFill>
              </a:rPr>
              <a:t> randomly chosen samples from  </a:t>
            </a:r>
            <a:endParaRPr lang="de-DE" sz="2400" i="1" dirty="0">
              <a:solidFill>
                <a:schemeClr val="tx1"/>
              </a:solidFill>
            </a:endParaRPr>
          </a:p>
        </p:txBody>
      </p:sp>
      <p:pic>
        <p:nvPicPr>
          <p:cNvPr id="12" name="Picture 28"/>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221038" y="1866900"/>
            <a:ext cx="922337" cy="525463"/>
          </a:xfrm>
          <a:prstGeom prst="rect">
            <a:avLst/>
          </a:prstGeom>
          <a:noFill/>
          <a:ln w="12700">
            <a:noFill/>
            <a:miter lim="800000"/>
            <a:headEnd/>
            <a:tailEnd/>
          </a:ln>
          <a:effectLst/>
        </p:spPr>
      </p:pic>
      <p:pic>
        <p:nvPicPr>
          <p:cNvPr id="13" name="Picture 29"/>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223125" y="1866900"/>
            <a:ext cx="966788" cy="565150"/>
          </a:xfrm>
          <a:prstGeom prst="rect">
            <a:avLst/>
          </a:prstGeom>
          <a:noFill/>
          <a:ln w="12700">
            <a:noFill/>
            <a:miter lim="800000"/>
            <a:headEnd/>
            <a:tailEnd/>
          </a:ln>
          <a:effectLst/>
        </p:spPr>
      </p:pic>
      <p:pic>
        <p:nvPicPr>
          <p:cNvPr id="14" name="Picture 3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260975" y="2562225"/>
            <a:ext cx="649288" cy="498475"/>
          </a:xfrm>
          <a:prstGeom prst="rect">
            <a:avLst/>
          </a:prstGeom>
          <a:noFill/>
          <a:ln w="12700">
            <a:noFill/>
            <a:miter lim="800000"/>
            <a:headEnd/>
            <a:tailEnd/>
          </a:ln>
          <a:effectLst/>
        </p:spPr>
      </p:pic>
      <p:pic>
        <p:nvPicPr>
          <p:cNvPr id="15" name="Picture 3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363913" y="3522663"/>
            <a:ext cx="407987" cy="412750"/>
          </a:xfrm>
          <a:prstGeom prst="rect">
            <a:avLst/>
          </a:prstGeom>
          <a:noFill/>
          <a:ln w="12700">
            <a:noFill/>
            <a:miter lim="800000"/>
            <a:headEnd/>
            <a:tailEnd/>
          </a:ln>
          <a:effectLst/>
        </p:spPr>
      </p:pic>
      <p:pic>
        <p:nvPicPr>
          <p:cNvPr id="16" name="Picture 32"/>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469188" y="3522663"/>
            <a:ext cx="431800" cy="396875"/>
          </a:xfrm>
          <a:prstGeom prst="rect">
            <a:avLst/>
          </a:prstGeom>
          <a:noFill/>
          <a:ln w="12700">
            <a:noFill/>
            <a:miter lim="800000"/>
            <a:headEnd/>
            <a:tailEnd/>
          </a:ln>
          <a:effectLst/>
        </p:spPr>
      </p:pic>
      <p:pic>
        <p:nvPicPr>
          <p:cNvPr id="17" name="Picture 3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746453" y="5003800"/>
            <a:ext cx="777875" cy="442913"/>
          </a:xfrm>
          <a:prstGeom prst="rect">
            <a:avLst/>
          </a:prstGeom>
          <a:noFill/>
          <a:ln w="12700">
            <a:noFill/>
            <a:miter lim="800000"/>
            <a:headEnd/>
            <a:tailEnd/>
          </a:ln>
          <a:effectLst/>
        </p:spPr>
      </p:pic>
      <p:pic>
        <p:nvPicPr>
          <p:cNvPr id="18" name="Picture 34"/>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229002" y="5500688"/>
            <a:ext cx="503238" cy="385762"/>
          </a:xfrm>
          <a:prstGeom prst="rect">
            <a:avLst/>
          </a:prstGeom>
          <a:noFill/>
          <a:ln w="12700">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Semantics of a sample set</a:t>
            </a:r>
            <a:endParaRPr lang="en-GB" dirty="0"/>
          </a:p>
        </p:txBody>
      </p:sp>
      <p:sp>
        <p:nvSpPr>
          <p:cNvPr id="3" name="Content Placeholder 2"/>
          <p:cNvSpPr>
            <a:spLocks noGrp="1"/>
          </p:cNvSpPr>
          <p:nvPr>
            <p:ph idx="1"/>
          </p:nvPr>
        </p:nvSpPr>
        <p:spPr/>
        <p:txBody>
          <a:bodyPr/>
          <a:lstStyle/>
          <a:p>
            <a:r>
              <a:rPr lang="en-GB" dirty="0" smtClean="0"/>
              <a:t>Probability that a sample is </a:t>
            </a:r>
            <a:r>
              <a:rPr lang="en-GB" i="1" dirty="0" smtClean="0"/>
              <a:t>t</a:t>
            </a:r>
            <a:r>
              <a:rPr lang="en-GB" dirty="0" smtClean="0"/>
              <a:t> time steps old:</a:t>
            </a:r>
          </a:p>
          <a:p>
            <a:endParaRPr lang="en-GB" dirty="0" smtClean="0"/>
          </a:p>
          <a:p>
            <a:endParaRPr lang="de-DE" dirty="0" smtClean="0"/>
          </a:p>
          <a:p>
            <a:endParaRPr lang="de-DE" dirty="0" smtClean="0"/>
          </a:p>
          <a:p>
            <a:endParaRPr lang="de-DE" dirty="0" smtClean="0"/>
          </a:p>
          <a:p>
            <a:r>
              <a:rPr lang="de-DE" dirty="0" smtClean="0"/>
              <a:t>Age of samples is distributed like the weights in recency weighted averaging:</a:t>
            </a:r>
            <a:endParaRPr lang="en-GB" dirty="0" smtClean="0"/>
          </a:p>
          <a:p>
            <a:endParaRPr lang="en-GB" dirty="0" smtClean="0"/>
          </a:p>
          <a:p>
            <a:endParaRPr lang="en-GB" dirty="0"/>
          </a:p>
        </p:txBody>
      </p:sp>
      <p:graphicFrame>
        <p:nvGraphicFramePr>
          <p:cNvPr id="70658" name="Object 2"/>
          <p:cNvGraphicFramePr>
            <a:graphicFrameLocks noChangeAspect="1"/>
          </p:cNvGraphicFramePr>
          <p:nvPr/>
        </p:nvGraphicFramePr>
        <p:xfrm>
          <a:off x="1187624" y="2205038"/>
          <a:ext cx="2103438" cy="1987550"/>
        </p:xfrm>
        <a:graphic>
          <a:graphicData uri="http://schemas.openxmlformats.org/presentationml/2006/ole">
            <mc:AlternateContent xmlns:mc="http://schemas.openxmlformats.org/markup-compatibility/2006">
              <mc:Choice xmlns:v="urn:schemas-microsoft-com:vml" Requires="v">
                <p:oleObj spid="_x0000_s70669" name="Formel" r:id="rId3" imgW="698500" imgH="660400" progId="Equation.3">
                  <p:embed/>
                </p:oleObj>
              </mc:Choice>
              <mc:Fallback>
                <p:oleObj name="Formel" r:id="rId3" imgW="698500" imgH="660400" progId="Equation.3">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2205038"/>
                        <a:ext cx="2103438" cy="198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0" name="Object 4"/>
          <p:cNvGraphicFramePr>
            <a:graphicFrameLocks noChangeAspect="1"/>
          </p:cNvGraphicFramePr>
          <p:nvPr/>
        </p:nvGraphicFramePr>
        <p:xfrm>
          <a:off x="1115616" y="5684416"/>
          <a:ext cx="3095625" cy="696912"/>
        </p:xfrm>
        <a:graphic>
          <a:graphicData uri="http://schemas.openxmlformats.org/presentationml/2006/ole">
            <mc:AlternateContent xmlns:mc="http://schemas.openxmlformats.org/markup-compatibility/2006">
              <mc:Choice xmlns:v="urn:schemas-microsoft-com:vml" Requires="v">
                <p:oleObj spid="_x0000_s70670" name="Formel" r:id="rId5" imgW="901309" imgH="203112" progId="Equation.3">
                  <p:embed/>
                </p:oleObj>
              </mc:Choice>
              <mc:Fallback>
                <p:oleObj name="Formel" r:id="rId5" imgW="901309" imgH="203112"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616" y="5684416"/>
                        <a:ext cx="3095625" cy="696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Semantics of a sample set</a:t>
            </a:r>
            <a:endParaRPr lang="en-GB" dirty="0"/>
          </a:p>
        </p:txBody>
      </p:sp>
      <p:sp>
        <p:nvSpPr>
          <p:cNvPr id="3" name="Content Placeholder 2"/>
          <p:cNvSpPr>
            <a:spLocks noGrp="1"/>
          </p:cNvSpPr>
          <p:nvPr>
            <p:ph idx="1"/>
          </p:nvPr>
        </p:nvSpPr>
        <p:spPr/>
        <p:txBody>
          <a:bodyPr/>
          <a:lstStyle/>
          <a:p>
            <a:endParaRPr lang="en-GB"/>
          </a:p>
        </p:txBody>
      </p:sp>
      <p:graphicFrame>
        <p:nvGraphicFramePr>
          <p:cNvPr id="71682" name="Object 2"/>
          <p:cNvGraphicFramePr>
            <a:graphicFrameLocks noChangeAspect="1"/>
          </p:cNvGraphicFramePr>
          <p:nvPr/>
        </p:nvGraphicFramePr>
        <p:xfrm>
          <a:off x="2155825" y="2667000"/>
          <a:ext cx="4735513" cy="2173288"/>
        </p:xfrm>
        <a:graphic>
          <a:graphicData uri="http://schemas.openxmlformats.org/presentationml/2006/ole">
            <mc:AlternateContent xmlns:mc="http://schemas.openxmlformats.org/markup-compatibility/2006">
              <mc:Choice xmlns:v="urn:schemas-microsoft-com:vml" Requires="v">
                <p:oleObj spid="_x0000_s71687" name="Equation" r:id="rId3" imgW="1384300" imgH="635000" progId="Equation.3">
                  <p:embed/>
                </p:oleObj>
              </mc:Choice>
              <mc:Fallback>
                <p:oleObj name="Equation" r:id="rId3" imgW="1384300" imgH="6350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5825" y="2667000"/>
                        <a:ext cx="4735513" cy="2173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Probabilistic interpretation </a:t>
            </a:r>
            <a:endParaRPr lang="en-GB" dirty="0"/>
          </a:p>
        </p:txBody>
      </p:sp>
      <p:sp>
        <p:nvSpPr>
          <p:cNvPr id="3" name="Content Placeholder 2"/>
          <p:cNvSpPr>
            <a:spLocks noGrp="1"/>
          </p:cNvSpPr>
          <p:nvPr>
            <p:ph idx="1"/>
          </p:nvPr>
        </p:nvSpPr>
        <p:spPr/>
        <p:txBody>
          <a:bodyPr>
            <a:normAutofit fontScale="92500" lnSpcReduction="20000"/>
          </a:bodyPr>
          <a:lstStyle/>
          <a:p>
            <a:r>
              <a:rPr lang="en-US" dirty="0" smtClean="0"/>
              <a:t>Estimate parameters of Gaussian using robust statistics (</a:t>
            </a:r>
            <a:r>
              <a:rPr lang="en-US" i="1" dirty="0" smtClean="0"/>
              <a:t>Median</a:t>
            </a:r>
            <a:r>
              <a:rPr lang="en-US" dirty="0" smtClean="0"/>
              <a:t> and </a:t>
            </a:r>
            <a:r>
              <a:rPr lang="en-US" i="1" dirty="0" smtClean="0"/>
              <a:t>MAD)</a:t>
            </a:r>
          </a:p>
          <a:p>
            <a:endParaRPr lang="en-GB" dirty="0" smtClean="0"/>
          </a:p>
          <a:p>
            <a:pPr>
              <a:spcBef>
                <a:spcPct val="30000"/>
              </a:spcBef>
            </a:pPr>
            <a:endParaRPr lang="en-US" dirty="0" smtClean="0"/>
          </a:p>
          <a:p>
            <a:pPr>
              <a:spcBef>
                <a:spcPct val="30000"/>
              </a:spcBef>
            </a:pPr>
            <a:endParaRPr lang="en-US" dirty="0" smtClean="0"/>
          </a:p>
          <a:p>
            <a:pPr>
              <a:spcBef>
                <a:spcPct val="30000"/>
              </a:spcBef>
            </a:pPr>
            <a:r>
              <a:rPr lang="en-US" dirty="0" smtClean="0"/>
              <a:t>Outlier ratio</a:t>
            </a:r>
            <a:r>
              <a:rPr lang="de-DE" dirty="0" smtClean="0"/>
              <a:t>: sample considered inlier, if</a:t>
            </a:r>
          </a:p>
          <a:p>
            <a:pPr>
              <a:spcBef>
                <a:spcPct val="30000"/>
              </a:spcBef>
            </a:pPr>
            <a:endParaRPr lang="de-DE" dirty="0" smtClean="0"/>
          </a:p>
          <a:p>
            <a:pPr>
              <a:spcBef>
                <a:spcPct val="30000"/>
              </a:spcBef>
            </a:pPr>
            <a:endParaRPr lang="de-DE" dirty="0" smtClean="0"/>
          </a:p>
          <a:p>
            <a:pPr>
              <a:spcBef>
                <a:spcPct val="30000"/>
              </a:spcBef>
            </a:pPr>
            <a:r>
              <a:rPr lang="de-DE" dirty="0" smtClean="0"/>
              <a:t>otherwise outlier (99.7% confidence level)</a:t>
            </a:r>
            <a:endParaRPr lang="en-US" sz="3600" i="1" dirty="0" smtClean="0">
              <a:latin typeface="Arial" charset="0"/>
            </a:endParaRPr>
          </a:p>
          <a:p>
            <a:pPr>
              <a:spcBef>
                <a:spcPct val="30000"/>
              </a:spcBef>
            </a:pPr>
            <a:endParaRPr lang="sv-SE" sz="3600" i="1" dirty="0" smtClean="0">
              <a:latin typeface="Arial" charset="0"/>
            </a:endParaRPr>
          </a:p>
          <a:p>
            <a:endParaRPr lang="en-GB" dirty="0" smtClean="0"/>
          </a:p>
          <a:p>
            <a:endParaRPr lang="en-GB" dirty="0" smtClean="0"/>
          </a:p>
          <a:p>
            <a:endParaRPr lang="en-GB" dirty="0"/>
          </a:p>
        </p:txBody>
      </p:sp>
      <p:grpSp>
        <p:nvGrpSpPr>
          <p:cNvPr id="7" name="Group 11"/>
          <p:cNvGrpSpPr>
            <a:grpSpLocks/>
          </p:cNvGrpSpPr>
          <p:nvPr/>
        </p:nvGrpSpPr>
        <p:grpSpPr bwMode="auto">
          <a:xfrm>
            <a:off x="1219200" y="2420888"/>
            <a:ext cx="7088188" cy="1304925"/>
            <a:chOff x="748" y="1679"/>
            <a:chExt cx="4581" cy="919"/>
          </a:xfrm>
        </p:grpSpPr>
        <p:pic>
          <p:nvPicPr>
            <p:cNvPr id="8" name="Picture 7"/>
            <p:cNvPicPr>
              <a:picLocks noChangeAspect="1" noChangeArrowheads="1"/>
            </p:cNvPicPr>
            <p:nvPr/>
          </p:nvPicPr>
          <p:blipFill>
            <a:blip r:embed="rId2" cstate="print">
              <a:clrChange>
                <a:clrFrom>
                  <a:srgbClr val="FFFFFF"/>
                </a:clrFrom>
                <a:clrTo>
                  <a:srgbClr val="FFFFFF">
                    <a:alpha val="0"/>
                  </a:srgbClr>
                </a:clrTo>
              </a:clrChange>
              <a:lum bright="-100000" contrast="100000"/>
              <a:grayscl/>
              <a:biLevel thresh="50000"/>
            </a:blip>
            <a:srcRect/>
            <a:stretch>
              <a:fillRect/>
            </a:stretch>
          </p:blipFill>
          <p:spPr bwMode="auto">
            <a:xfrm>
              <a:off x="912" y="1679"/>
              <a:ext cx="4417" cy="919"/>
            </a:xfrm>
            <a:prstGeom prst="rect">
              <a:avLst/>
            </a:prstGeom>
            <a:noFill/>
            <a:ln w="12700">
              <a:noFill/>
              <a:miter lim="800000"/>
              <a:headEnd/>
              <a:tailEnd/>
            </a:ln>
            <a:effectLst/>
          </p:spPr>
        </p:pic>
        <p:sp>
          <p:nvSpPr>
            <p:cNvPr id="9" name="Rectangle 10"/>
            <p:cNvSpPr>
              <a:spLocks noChangeArrowheads="1"/>
            </p:cNvSpPr>
            <p:nvPr/>
          </p:nvSpPr>
          <p:spPr bwMode="auto">
            <a:xfrm>
              <a:off x="748" y="1752"/>
              <a:ext cx="4581" cy="816"/>
            </a:xfrm>
            <a:prstGeom prst="rect">
              <a:avLst/>
            </a:prstGeom>
            <a:noFill/>
            <a:ln w="38100">
              <a:solidFill>
                <a:schemeClr val="accent1"/>
              </a:solidFill>
              <a:miter lim="800000"/>
              <a:headEnd/>
              <a:tailEnd/>
            </a:ln>
            <a:effectLst/>
          </p:spPr>
          <p:txBody>
            <a:bodyPr wrap="none" anchor="ctr"/>
            <a:lstStyle/>
            <a:p>
              <a:endParaRPr lang="en-GB"/>
            </a:p>
          </p:txBody>
        </p:sp>
      </p:grpSp>
      <p:grpSp>
        <p:nvGrpSpPr>
          <p:cNvPr id="14" name="Group 13"/>
          <p:cNvGrpSpPr/>
          <p:nvPr/>
        </p:nvGrpSpPr>
        <p:grpSpPr>
          <a:xfrm>
            <a:off x="1187624" y="4365104"/>
            <a:ext cx="3313113" cy="976313"/>
            <a:chOff x="1219200" y="4572000"/>
            <a:chExt cx="3313113" cy="976313"/>
          </a:xfrm>
        </p:grpSpPr>
        <p:sp>
          <p:nvSpPr>
            <p:cNvPr id="15" name="Rectangle 5"/>
            <p:cNvSpPr>
              <a:spLocks noChangeArrowheads="1"/>
            </p:cNvSpPr>
            <p:nvPr/>
          </p:nvSpPr>
          <p:spPr bwMode="auto">
            <a:xfrm>
              <a:off x="1219200" y="4648200"/>
              <a:ext cx="3313113" cy="863600"/>
            </a:xfrm>
            <a:prstGeom prst="rect">
              <a:avLst/>
            </a:prstGeom>
            <a:noFill/>
            <a:ln w="38100">
              <a:solidFill>
                <a:schemeClr val="accent1"/>
              </a:solidFill>
              <a:miter lim="800000"/>
              <a:headEnd/>
              <a:tailEnd/>
            </a:ln>
            <a:effectLst/>
          </p:spPr>
          <p:txBody>
            <a:bodyPr wrap="none" anchor="ctr"/>
            <a:lstStyle/>
            <a:p>
              <a:endParaRPr lang="en-GB"/>
            </a:p>
          </p:txBody>
        </p:sp>
        <p:pic>
          <p:nvPicPr>
            <p:cNvPr id="16" name="Picture 9"/>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95400" y="4572000"/>
              <a:ext cx="2663825" cy="976313"/>
            </a:xfrm>
            <a:prstGeom prst="rect">
              <a:avLst/>
            </a:prstGeom>
            <a:noFill/>
            <a:ln w="12700">
              <a:noFill/>
              <a:miter lim="800000"/>
              <a:headEnd/>
              <a:tailEnd/>
            </a:ln>
            <a:effectLst/>
          </p:spPr>
        </p:pic>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Our solution (part 2)</a:t>
            </a:r>
            <a:endParaRPr lang="en-GB" dirty="0"/>
          </a:p>
        </p:txBody>
      </p:sp>
      <p:sp>
        <p:nvSpPr>
          <p:cNvPr id="3" name="Content Placeholder 2"/>
          <p:cNvSpPr>
            <a:spLocks noGrp="1"/>
          </p:cNvSpPr>
          <p:nvPr>
            <p:ph idx="1"/>
          </p:nvPr>
        </p:nvSpPr>
        <p:spPr/>
        <p:txBody>
          <a:bodyPr/>
          <a:lstStyle/>
          <a:p>
            <a:r>
              <a:rPr lang="en-GB" dirty="0" smtClean="0"/>
              <a:t>There is no single “correct”  timescale (stability-plasticity dilemma)</a:t>
            </a:r>
          </a:p>
          <a:p>
            <a:r>
              <a:rPr lang="en-GB" dirty="0" smtClean="0"/>
              <a:t>Maintain map simultaneously at multiple timescales (5 in our experiments)</a:t>
            </a:r>
          </a:p>
          <a:p>
            <a:endParaRPr lang="en-GB" dirty="0"/>
          </a:p>
        </p:txBody>
      </p:sp>
      <p:grpSp>
        <p:nvGrpSpPr>
          <p:cNvPr id="4" name="Group 5"/>
          <p:cNvGrpSpPr>
            <a:grpSpLocks/>
          </p:cNvGrpSpPr>
          <p:nvPr/>
        </p:nvGrpSpPr>
        <p:grpSpPr bwMode="auto">
          <a:xfrm>
            <a:off x="457200" y="4191000"/>
            <a:ext cx="8208963" cy="1946275"/>
            <a:chOff x="295" y="2340"/>
            <a:chExt cx="5171" cy="1226"/>
          </a:xfrm>
        </p:grpSpPr>
        <p:sp>
          <p:nvSpPr>
            <p:cNvPr id="5" name="Rectangle 6"/>
            <p:cNvSpPr>
              <a:spLocks noChangeArrowheads="1"/>
            </p:cNvSpPr>
            <p:nvPr/>
          </p:nvSpPr>
          <p:spPr bwMode="auto">
            <a:xfrm>
              <a:off x="340" y="2357"/>
              <a:ext cx="1039" cy="384"/>
            </a:xfrm>
            <a:prstGeom prst="rect">
              <a:avLst/>
            </a:prstGeom>
            <a:noFill/>
            <a:ln w="9525">
              <a:noFill/>
              <a:miter lim="800000"/>
              <a:headEnd/>
              <a:tailEnd/>
            </a:ln>
            <a:effectLst/>
          </p:spPr>
          <p:txBody>
            <a:bodyPr/>
            <a:lstStyle/>
            <a:p>
              <a:pPr marL="342900" indent="-342900">
                <a:spcBef>
                  <a:spcPct val="20000"/>
                </a:spcBef>
                <a:buClr>
                  <a:srgbClr val="003399"/>
                </a:buClr>
                <a:buFont typeface="Monotype Sorts" pitchFamily="2" charset="2"/>
                <a:buNone/>
              </a:pPr>
              <a:r>
                <a:rPr kumimoji="1" lang="de-DE" sz="2400" i="1" dirty="0"/>
                <a:t>Stability</a:t>
              </a:r>
              <a:endParaRPr kumimoji="1" lang="de-DE" i="1" dirty="0"/>
            </a:p>
          </p:txBody>
        </p:sp>
        <p:sp>
          <p:nvSpPr>
            <p:cNvPr id="6" name="Line 7"/>
            <p:cNvSpPr>
              <a:spLocks noChangeShapeType="1"/>
            </p:cNvSpPr>
            <p:nvPr/>
          </p:nvSpPr>
          <p:spPr bwMode="auto">
            <a:xfrm>
              <a:off x="295" y="2930"/>
              <a:ext cx="5171" cy="1"/>
            </a:xfrm>
            <a:prstGeom prst="line">
              <a:avLst/>
            </a:prstGeom>
            <a:noFill/>
            <a:ln w="38100">
              <a:solidFill>
                <a:schemeClr val="accent1"/>
              </a:solidFill>
              <a:round/>
              <a:headEnd type="triangle" w="med" len="med"/>
              <a:tailEnd type="triangle" w="med" len="med"/>
            </a:ln>
            <a:effectLst/>
          </p:spPr>
          <p:txBody>
            <a:bodyPr/>
            <a:lstStyle/>
            <a:p>
              <a:endParaRPr lang="en-GB"/>
            </a:p>
          </p:txBody>
        </p:sp>
        <p:sp>
          <p:nvSpPr>
            <p:cNvPr id="7" name="Rectangle 8"/>
            <p:cNvSpPr>
              <a:spLocks noChangeArrowheads="1"/>
            </p:cNvSpPr>
            <p:nvPr/>
          </p:nvSpPr>
          <p:spPr bwMode="auto">
            <a:xfrm>
              <a:off x="4332" y="2340"/>
              <a:ext cx="1134" cy="384"/>
            </a:xfrm>
            <a:prstGeom prst="rect">
              <a:avLst/>
            </a:prstGeom>
            <a:noFill/>
            <a:ln w="9525">
              <a:noFill/>
              <a:miter lim="800000"/>
              <a:headEnd/>
              <a:tailEnd/>
            </a:ln>
            <a:effectLst/>
          </p:spPr>
          <p:txBody>
            <a:bodyPr/>
            <a:lstStyle/>
            <a:p>
              <a:pPr marL="342900" indent="-342900">
                <a:spcBef>
                  <a:spcPct val="20000"/>
                </a:spcBef>
                <a:buClr>
                  <a:srgbClr val="003399"/>
                </a:buClr>
                <a:buFont typeface="Monotype Sorts" pitchFamily="2" charset="2"/>
                <a:buNone/>
              </a:pPr>
              <a:r>
                <a:rPr kumimoji="1" lang="de-DE" sz="2400" i="1" dirty="0"/>
                <a:t>Plasticity</a:t>
              </a:r>
            </a:p>
          </p:txBody>
        </p:sp>
        <p:sp>
          <p:nvSpPr>
            <p:cNvPr id="8" name="Line 9"/>
            <p:cNvSpPr>
              <a:spLocks noChangeShapeType="1"/>
            </p:cNvSpPr>
            <p:nvPr/>
          </p:nvSpPr>
          <p:spPr bwMode="auto">
            <a:xfrm>
              <a:off x="793" y="2858"/>
              <a:ext cx="0" cy="181"/>
            </a:xfrm>
            <a:prstGeom prst="line">
              <a:avLst/>
            </a:prstGeom>
            <a:noFill/>
            <a:ln w="38100">
              <a:solidFill>
                <a:schemeClr val="accent1"/>
              </a:solidFill>
              <a:round/>
              <a:headEnd/>
              <a:tailEnd/>
            </a:ln>
            <a:effectLst/>
          </p:spPr>
          <p:txBody>
            <a:bodyPr/>
            <a:lstStyle/>
            <a:p>
              <a:endParaRPr lang="en-GB"/>
            </a:p>
          </p:txBody>
        </p:sp>
        <p:sp>
          <p:nvSpPr>
            <p:cNvPr id="9" name="Line 10"/>
            <p:cNvSpPr>
              <a:spLocks noChangeShapeType="1"/>
            </p:cNvSpPr>
            <p:nvPr/>
          </p:nvSpPr>
          <p:spPr bwMode="auto">
            <a:xfrm>
              <a:off x="1746" y="2858"/>
              <a:ext cx="0" cy="181"/>
            </a:xfrm>
            <a:prstGeom prst="line">
              <a:avLst/>
            </a:prstGeom>
            <a:noFill/>
            <a:ln w="38100">
              <a:solidFill>
                <a:schemeClr val="accent1"/>
              </a:solidFill>
              <a:round/>
              <a:headEnd/>
              <a:tailEnd/>
            </a:ln>
            <a:effectLst/>
          </p:spPr>
          <p:txBody>
            <a:bodyPr/>
            <a:lstStyle/>
            <a:p>
              <a:endParaRPr lang="en-GB"/>
            </a:p>
          </p:txBody>
        </p:sp>
        <p:sp>
          <p:nvSpPr>
            <p:cNvPr id="10" name="Line 11"/>
            <p:cNvSpPr>
              <a:spLocks noChangeShapeType="1"/>
            </p:cNvSpPr>
            <p:nvPr/>
          </p:nvSpPr>
          <p:spPr bwMode="auto">
            <a:xfrm>
              <a:off x="2699" y="2858"/>
              <a:ext cx="0" cy="181"/>
            </a:xfrm>
            <a:prstGeom prst="line">
              <a:avLst/>
            </a:prstGeom>
            <a:noFill/>
            <a:ln w="38100">
              <a:solidFill>
                <a:schemeClr val="accent1"/>
              </a:solidFill>
              <a:round/>
              <a:headEnd/>
              <a:tailEnd/>
            </a:ln>
            <a:effectLst/>
          </p:spPr>
          <p:txBody>
            <a:bodyPr/>
            <a:lstStyle/>
            <a:p>
              <a:endParaRPr lang="en-GB"/>
            </a:p>
          </p:txBody>
        </p:sp>
        <p:sp>
          <p:nvSpPr>
            <p:cNvPr id="11" name="Line 12"/>
            <p:cNvSpPr>
              <a:spLocks noChangeShapeType="1"/>
            </p:cNvSpPr>
            <p:nvPr/>
          </p:nvSpPr>
          <p:spPr bwMode="auto">
            <a:xfrm>
              <a:off x="3696" y="2858"/>
              <a:ext cx="0" cy="181"/>
            </a:xfrm>
            <a:prstGeom prst="line">
              <a:avLst/>
            </a:prstGeom>
            <a:noFill/>
            <a:ln w="38100">
              <a:solidFill>
                <a:schemeClr val="accent1"/>
              </a:solidFill>
              <a:round/>
              <a:headEnd/>
              <a:tailEnd/>
            </a:ln>
            <a:effectLst/>
          </p:spPr>
          <p:txBody>
            <a:bodyPr/>
            <a:lstStyle/>
            <a:p>
              <a:endParaRPr lang="en-GB"/>
            </a:p>
          </p:txBody>
        </p:sp>
        <p:sp>
          <p:nvSpPr>
            <p:cNvPr id="12" name="Line 13"/>
            <p:cNvSpPr>
              <a:spLocks noChangeShapeType="1"/>
            </p:cNvSpPr>
            <p:nvPr/>
          </p:nvSpPr>
          <p:spPr bwMode="auto">
            <a:xfrm>
              <a:off x="4785" y="2858"/>
              <a:ext cx="0" cy="181"/>
            </a:xfrm>
            <a:prstGeom prst="line">
              <a:avLst/>
            </a:prstGeom>
            <a:noFill/>
            <a:ln w="38100">
              <a:solidFill>
                <a:schemeClr val="accent1"/>
              </a:solidFill>
              <a:round/>
              <a:headEnd/>
              <a:tailEnd/>
            </a:ln>
            <a:effectLst/>
          </p:spPr>
          <p:txBody>
            <a:bodyPr/>
            <a:lstStyle/>
            <a:p>
              <a:endParaRPr lang="en-GB"/>
            </a:p>
          </p:txBody>
        </p:sp>
        <p:sp>
          <p:nvSpPr>
            <p:cNvPr id="13" name="Text Box 14"/>
            <p:cNvSpPr txBox="1">
              <a:spLocks noChangeArrowheads="1"/>
            </p:cNvSpPr>
            <p:nvPr/>
          </p:nvSpPr>
          <p:spPr bwMode="auto">
            <a:xfrm>
              <a:off x="554" y="3278"/>
              <a:ext cx="116" cy="288"/>
            </a:xfrm>
            <a:prstGeom prst="rect">
              <a:avLst/>
            </a:prstGeom>
            <a:noFill/>
            <a:ln w="12700">
              <a:noFill/>
              <a:miter lim="800000"/>
              <a:headEnd/>
              <a:tailEnd/>
            </a:ln>
            <a:effectLst/>
          </p:spPr>
          <p:txBody>
            <a:bodyPr wrap="none">
              <a:spAutoFit/>
            </a:bodyPr>
            <a:lstStyle/>
            <a:p>
              <a:pPr>
                <a:spcBef>
                  <a:spcPct val="30000"/>
                </a:spcBef>
              </a:pPr>
              <a:endParaRPr lang="sv-SE">
                <a:solidFill>
                  <a:schemeClr val="tx1"/>
                </a:solidFill>
                <a:latin typeface="Arial" charset="0"/>
              </a:endParaRPr>
            </a:p>
          </p:txBody>
        </p:sp>
        <p:graphicFrame>
          <p:nvGraphicFramePr>
            <p:cNvPr id="14" name="Object 15"/>
            <p:cNvGraphicFramePr>
              <a:graphicFrameLocks noChangeAspect="1"/>
            </p:cNvGraphicFramePr>
            <p:nvPr/>
          </p:nvGraphicFramePr>
          <p:xfrm>
            <a:off x="657" y="3084"/>
            <a:ext cx="312" cy="408"/>
          </p:xfrm>
          <a:graphic>
            <a:graphicData uri="http://schemas.openxmlformats.org/presentationml/2006/ole">
              <mc:AlternateContent xmlns:mc="http://schemas.openxmlformats.org/markup-compatibility/2006">
                <mc:Choice xmlns:v="urn:schemas-microsoft-com:vml" Requires="v">
                  <p:oleObj spid="_x0000_s72731" name="Formel" r:id="rId3" imgW="164885" imgH="215619" progId="Equation.3">
                    <p:embed/>
                  </p:oleObj>
                </mc:Choice>
                <mc:Fallback>
                  <p:oleObj name="Formel" r:id="rId3" imgW="164885" imgH="215619" progId="Equation.3">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 y="3084"/>
                          <a:ext cx="312" cy="4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6"/>
            <p:cNvGraphicFramePr>
              <a:graphicFrameLocks noChangeAspect="1"/>
            </p:cNvGraphicFramePr>
            <p:nvPr/>
          </p:nvGraphicFramePr>
          <p:xfrm>
            <a:off x="1558" y="3084"/>
            <a:ext cx="336" cy="408"/>
          </p:xfrm>
          <a:graphic>
            <a:graphicData uri="http://schemas.openxmlformats.org/presentationml/2006/ole">
              <mc:AlternateContent xmlns:mc="http://schemas.openxmlformats.org/markup-compatibility/2006">
                <mc:Choice xmlns:v="urn:schemas-microsoft-com:vml" Requires="v">
                  <p:oleObj spid="_x0000_s72732" name="Formel" r:id="rId5" imgW="177569" imgH="215619" progId="Equation.3">
                    <p:embed/>
                  </p:oleObj>
                </mc:Choice>
                <mc:Fallback>
                  <p:oleObj name="Formel" r:id="rId5" imgW="177569" imgH="215619" progId="Equation.3">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8" y="3084"/>
                          <a:ext cx="336" cy="4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7"/>
            <p:cNvGraphicFramePr>
              <a:graphicFrameLocks noChangeAspect="1"/>
            </p:cNvGraphicFramePr>
            <p:nvPr/>
          </p:nvGraphicFramePr>
          <p:xfrm>
            <a:off x="2523" y="3073"/>
            <a:ext cx="312" cy="432"/>
          </p:xfrm>
          <a:graphic>
            <a:graphicData uri="http://schemas.openxmlformats.org/presentationml/2006/ole">
              <mc:AlternateContent xmlns:mc="http://schemas.openxmlformats.org/markup-compatibility/2006">
                <mc:Choice xmlns:v="urn:schemas-microsoft-com:vml" Requires="v">
                  <p:oleObj spid="_x0000_s72733" name="Formel" r:id="rId7" imgW="165028" imgH="228501" progId="Equation.3">
                    <p:embed/>
                  </p:oleObj>
                </mc:Choice>
                <mc:Fallback>
                  <p:oleObj name="Formel" r:id="rId7" imgW="165028" imgH="228501" progId="Equation.3">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3" y="3073"/>
                          <a:ext cx="312"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8"/>
            <p:cNvGraphicFramePr>
              <a:graphicFrameLocks noChangeAspect="1"/>
            </p:cNvGraphicFramePr>
            <p:nvPr/>
          </p:nvGraphicFramePr>
          <p:xfrm>
            <a:off x="3554" y="3084"/>
            <a:ext cx="336" cy="408"/>
          </p:xfrm>
          <a:graphic>
            <a:graphicData uri="http://schemas.openxmlformats.org/presentationml/2006/ole">
              <mc:AlternateContent xmlns:mc="http://schemas.openxmlformats.org/markup-compatibility/2006">
                <mc:Choice xmlns:v="urn:schemas-microsoft-com:vml" Requires="v">
                  <p:oleObj spid="_x0000_s72734" name="Formel" r:id="rId9" imgW="177569" imgH="215619" progId="Equation.3">
                    <p:embed/>
                  </p:oleObj>
                </mc:Choice>
                <mc:Fallback>
                  <p:oleObj name="Formel" r:id="rId9" imgW="177569" imgH="215619" progId="Equation.3">
                    <p:embed/>
                    <p:pic>
                      <p:nvPicPr>
                        <p:cNvPr id="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54" y="3084"/>
                          <a:ext cx="336" cy="4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9"/>
            <p:cNvGraphicFramePr>
              <a:graphicFrameLocks noChangeAspect="1"/>
            </p:cNvGraphicFramePr>
            <p:nvPr/>
          </p:nvGraphicFramePr>
          <p:xfrm>
            <a:off x="4609" y="3072"/>
            <a:ext cx="312" cy="432"/>
          </p:xfrm>
          <a:graphic>
            <a:graphicData uri="http://schemas.openxmlformats.org/presentationml/2006/ole">
              <mc:AlternateContent xmlns:mc="http://schemas.openxmlformats.org/markup-compatibility/2006">
                <mc:Choice xmlns:v="urn:schemas-microsoft-com:vml" Requires="v">
                  <p:oleObj spid="_x0000_s72735" name="Formel" r:id="rId11" imgW="165028" imgH="228501" progId="Equation.3">
                    <p:embed/>
                  </p:oleObj>
                </mc:Choice>
                <mc:Fallback>
                  <p:oleObj name="Formel" r:id="rId11" imgW="165028" imgH="228501" progId="Equation.3">
                    <p:embed/>
                    <p:pic>
                      <p:nvPicPr>
                        <p:cNvPr id="0"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9" y="3072"/>
                          <a:ext cx="312"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idx="4294967295"/>
          </p:nvPr>
        </p:nvSpPr>
        <p:spPr/>
        <p:txBody>
          <a:bodyPr/>
          <a:lstStyle/>
          <a:p>
            <a:r>
              <a:rPr lang="en-GB" smtClean="0"/>
              <a:t>What are maps?</a:t>
            </a:r>
          </a:p>
        </p:txBody>
      </p:sp>
      <p:sp>
        <p:nvSpPr>
          <p:cNvPr id="16386" name="Rectangle 3"/>
          <p:cNvSpPr>
            <a:spLocks noGrp="1" noChangeArrowheads="1"/>
          </p:cNvSpPr>
          <p:nvPr>
            <p:ph type="body" idx="4294967295"/>
          </p:nvPr>
        </p:nvSpPr>
        <p:spPr/>
        <p:txBody>
          <a:bodyPr/>
          <a:lstStyle/>
          <a:p>
            <a:r>
              <a:rPr lang="en-GB" sz="2800" dirty="0" smtClean="0"/>
              <a:t>Collection of elements or features at some scale of interest, and a representation of the spatial and semantic relationships among them</a:t>
            </a:r>
          </a:p>
          <a:p>
            <a:endParaRPr lang="en-GB" dirty="0" smtClean="0"/>
          </a:p>
        </p:txBody>
      </p:sp>
      <p:pic>
        <p:nvPicPr>
          <p:cNvPr id="16387" name="Picture 4" descr="world_climate_map-large"/>
          <p:cNvPicPr>
            <a:picLocks noChangeAspect="1" noChangeArrowheads="1"/>
          </p:cNvPicPr>
          <p:nvPr/>
        </p:nvPicPr>
        <p:blipFill>
          <a:blip r:embed="rId2" cstate="print"/>
          <a:srcRect/>
          <a:stretch>
            <a:fillRect/>
          </a:stretch>
        </p:blipFill>
        <p:spPr bwMode="auto">
          <a:xfrm>
            <a:off x="1763713" y="3141663"/>
            <a:ext cx="5421312" cy="2990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Simulation of the toy example</a:t>
            </a:r>
            <a:endParaRPr lang="en-GB" dirty="0"/>
          </a:p>
        </p:txBody>
      </p:sp>
      <p:sp>
        <p:nvSpPr>
          <p:cNvPr id="5" name="Text Placeholder 4"/>
          <p:cNvSpPr>
            <a:spLocks noGrp="1"/>
          </p:cNvSpPr>
          <p:nvPr>
            <p:ph type="body" idx="1"/>
          </p:nvPr>
        </p:nvSpPr>
        <p:spPr/>
        <p:txBody>
          <a:bodyPr/>
          <a:lstStyle/>
          <a:p>
            <a:pPr algn="ctr"/>
            <a:r>
              <a:rPr lang="en-GB" dirty="0" smtClean="0"/>
              <a:t>Sample-based map</a:t>
            </a:r>
            <a:endParaRPr lang="en-GB" dirty="0"/>
          </a:p>
        </p:txBody>
      </p:sp>
      <p:pic>
        <p:nvPicPr>
          <p:cNvPr id="4" name="Content Placeholder 3"/>
          <p:cNvPicPr>
            <a:picLocks noGrp="1" noChangeAspect="1" noChangeArrowheads="1"/>
          </p:cNvPicPr>
          <p:nvPr>
            <p:ph sz="half" idx="2"/>
          </p:nvPr>
        </p:nvPicPr>
        <p:blipFill>
          <a:blip r:embed="rId2" cstate="print"/>
          <a:stretch>
            <a:fillRect/>
          </a:stretch>
        </p:blipFill>
        <p:spPr>
          <a:xfrm>
            <a:off x="457200" y="2689190"/>
            <a:ext cx="4040188" cy="2922657"/>
          </a:xfrm>
          <a:ln/>
        </p:spPr>
      </p:pic>
      <p:sp>
        <p:nvSpPr>
          <p:cNvPr id="6" name="Text Placeholder 5"/>
          <p:cNvSpPr>
            <a:spLocks noGrp="1"/>
          </p:cNvSpPr>
          <p:nvPr>
            <p:ph type="body" sz="quarter" idx="3"/>
          </p:nvPr>
        </p:nvSpPr>
        <p:spPr/>
        <p:txBody>
          <a:bodyPr/>
          <a:lstStyle/>
          <a:p>
            <a:pPr algn="ctr"/>
            <a:r>
              <a:rPr lang="en-GB" dirty="0" err="1" smtClean="0"/>
              <a:t>Recency</a:t>
            </a:r>
            <a:r>
              <a:rPr lang="en-GB" dirty="0" smtClean="0"/>
              <a:t> weighted average</a:t>
            </a:r>
            <a:endParaRPr lang="en-GB" dirty="0"/>
          </a:p>
        </p:txBody>
      </p:sp>
      <p:pic>
        <p:nvPicPr>
          <p:cNvPr id="8" name="Content Placeholder 3"/>
          <p:cNvPicPr>
            <a:picLocks noGrp="1" noChangeAspect="1" noChangeArrowheads="1"/>
          </p:cNvPicPr>
          <p:nvPr>
            <p:ph sz="quarter" idx="4"/>
          </p:nvPr>
        </p:nvPicPr>
        <p:blipFill>
          <a:blip r:embed="rId3" cstate="print"/>
          <a:srcRect/>
          <a:stretch>
            <a:fillRect/>
          </a:stretch>
        </p:blipFill>
        <p:spPr>
          <a:xfrm>
            <a:off x="4645025" y="2697526"/>
            <a:ext cx="4041775" cy="2905985"/>
          </a:xfrm>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taticSlamMap-wo-axes"/>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429000" y="2514600"/>
            <a:ext cx="6337300" cy="4606925"/>
          </a:xfrm>
          <a:prstGeom prst="rect">
            <a:avLst/>
          </a:prstGeom>
          <a:noFill/>
        </p:spPr>
      </p:pic>
      <p:sp>
        <p:nvSpPr>
          <p:cNvPr id="2" name="Title 1"/>
          <p:cNvSpPr>
            <a:spLocks noGrp="1"/>
          </p:cNvSpPr>
          <p:nvPr>
            <p:ph type="title"/>
          </p:nvPr>
        </p:nvSpPr>
        <p:spPr/>
        <p:txBody>
          <a:bodyPr>
            <a:normAutofit fontScale="90000"/>
          </a:bodyPr>
          <a:lstStyle/>
          <a:p>
            <a:r>
              <a:rPr lang="en-GB" dirty="0" smtClean="0"/>
              <a:t>A complete system for lifelong mapping and localization</a:t>
            </a:r>
            <a:endParaRPr lang="en-GB" dirty="0"/>
          </a:p>
        </p:txBody>
      </p:sp>
      <p:sp>
        <p:nvSpPr>
          <p:cNvPr id="3" name="Content Placeholder 2"/>
          <p:cNvSpPr>
            <a:spLocks noGrp="1"/>
          </p:cNvSpPr>
          <p:nvPr>
            <p:ph idx="1"/>
          </p:nvPr>
        </p:nvSpPr>
        <p:spPr/>
        <p:txBody>
          <a:bodyPr/>
          <a:lstStyle/>
          <a:p>
            <a:endParaRPr lang="en-GB" dirty="0"/>
          </a:p>
        </p:txBody>
      </p:sp>
      <p:pic>
        <p:nvPicPr>
          <p:cNvPr id="7" name="Picture 7" descr="Overview"/>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3588" y="1981200"/>
            <a:ext cx="4318000" cy="4419600"/>
          </a:xfrm>
          <a:prstGeom prst="rect">
            <a:avLst/>
          </a:prstGeom>
          <a:noFill/>
        </p:spPr>
      </p:pic>
      <p:sp>
        <p:nvSpPr>
          <p:cNvPr id="8" name="Text Box 9"/>
          <p:cNvSpPr txBox="1">
            <a:spLocks noChangeArrowheads="1"/>
          </p:cNvSpPr>
          <p:nvPr/>
        </p:nvSpPr>
        <p:spPr>
          <a:xfrm>
            <a:off x="6400800" y="2362200"/>
            <a:ext cx="1600200" cy="685800"/>
          </a:xfrm>
          <a:prstGeom prst="rect">
            <a:avLst/>
          </a:prstGeom>
          <a:solidFill>
            <a:schemeClr val="bg1"/>
          </a:solidFill>
          <a:ln/>
        </p:spPr>
        <p:txBody>
          <a:bodyPr vert="horz" lIns="91440" tIns="45720" rIns="91440" bIns="45720" rtlCol="0">
            <a:normAutofit lnSpcReduction="10000"/>
          </a:bodyPr>
          <a:lstStyle/>
          <a:p>
            <a:pPr marL="0" marR="0" lvl="0" indent="0" algn="l" defTabSz="914400" rtl="0" eaLnBrk="1" fontAlgn="auto" latinLnBrk="0" hangingPunct="1">
              <a:lnSpc>
                <a:spcPct val="100000"/>
              </a:lnSpc>
              <a:spcBef>
                <a:spcPct val="30000"/>
              </a:spcBef>
              <a:spcAft>
                <a:spcPts val="0"/>
              </a:spcAft>
              <a:buClrTx/>
              <a:buSzTx/>
              <a:buFont typeface="Monotype Sorts" pitchFamily="2" charset="2"/>
              <a:buNone/>
              <a:tabLst>
                <a:tab pos="0" algn="l"/>
              </a:tabLst>
              <a:defRPr/>
            </a:pPr>
            <a:r>
              <a:rPr kumimoji="0" lang="de-DE" sz="2000" b="0" i="0" u="none" strike="noStrike" kern="1200" cap="none" spc="0" normalizeH="0" baseline="0" noProof="0" smtClean="0">
                <a:ln>
                  <a:noFill/>
                </a:ln>
                <a:solidFill>
                  <a:schemeClr val="tx1"/>
                </a:solidFill>
                <a:effectLst/>
                <a:uLnTx/>
                <a:uFillTx/>
                <a:latin typeface="+mn-lt"/>
                <a:ea typeface="+mn-ea"/>
                <a:cs typeface="+mn-cs"/>
              </a:rPr>
              <a:t>Initial static SLAM map</a:t>
            </a:r>
            <a:endParaRPr kumimoji="0" lang="de-DE" sz="1800" b="0" i="0" u="none" strike="noStrike" kern="1200" cap="none" spc="0" normalizeH="0" baseline="0" noProof="0">
              <a:ln>
                <a:noFill/>
              </a:ln>
              <a:solidFill>
                <a:schemeClr val="tx1"/>
              </a:solidFill>
              <a:effectLst/>
              <a:uLnTx/>
              <a:uFillTx/>
              <a:latin typeface="Arial" charset="0"/>
              <a:ea typeface="+mn-ea"/>
              <a:cs typeface="+mn-cs"/>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1"/>
          <p:cNvPicPr>
            <a:picLocks noGrp="1" noChangeAspect="1" noChangeArrowheads="1"/>
          </p:cNvPicPr>
          <p:nvPr>
            <p:ph idx="1"/>
          </p:nvPr>
        </p:nvPicPr>
        <p:blipFill>
          <a:blip r:embed="rId2" cstate="print">
            <a:clrChange>
              <a:clrFrom>
                <a:srgbClr val="000000"/>
              </a:clrFrom>
              <a:clrTo>
                <a:srgbClr val="000000">
                  <a:alpha val="0"/>
                </a:srgbClr>
              </a:clrTo>
            </a:clrChange>
          </a:blip>
          <a:srcRect/>
          <a:stretch>
            <a:fillRect/>
          </a:stretch>
        </p:blipFill>
        <p:spPr bwMode="auto">
          <a:xfrm>
            <a:off x="3059832" y="1772816"/>
            <a:ext cx="6494430" cy="4525963"/>
          </a:xfrm>
          <a:prstGeom prst="rect">
            <a:avLst/>
          </a:prstGeom>
          <a:noFill/>
          <a:ln w="12700">
            <a:noFill/>
            <a:miter lim="800000"/>
            <a:headEnd/>
            <a:tailEnd/>
          </a:ln>
          <a:effectLst/>
        </p:spPr>
      </p:pic>
      <p:sp>
        <p:nvSpPr>
          <p:cNvPr id="2" name="Title 1"/>
          <p:cNvSpPr>
            <a:spLocks noGrp="1"/>
          </p:cNvSpPr>
          <p:nvPr>
            <p:ph type="title"/>
          </p:nvPr>
        </p:nvSpPr>
        <p:spPr/>
        <p:txBody>
          <a:bodyPr/>
          <a:lstStyle/>
          <a:p>
            <a:r>
              <a:rPr lang="en-GB" dirty="0" smtClean="0"/>
              <a:t>Local Maps</a:t>
            </a:r>
            <a:endParaRPr lang="en-GB" dirty="0"/>
          </a:p>
        </p:txBody>
      </p:sp>
      <p:pic>
        <p:nvPicPr>
          <p:cNvPr id="6" name="Picture 10"/>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1981200" y="1412776"/>
            <a:ext cx="6408738" cy="4465638"/>
          </a:xfrm>
          <a:prstGeom prst="rect">
            <a:avLst/>
          </a:prstGeom>
          <a:noFill/>
          <a:ln w="12700">
            <a:noFill/>
            <a:miter lim="800000"/>
            <a:headEnd/>
            <a:tailEnd/>
          </a:ln>
          <a:effectLst/>
        </p:spPr>
      </p:pic>
      <p:sp>
        <p:nvSpPr>
          <p:cNvPr id="7" name="Text Box 12"/>
          <p:cNvSpPr txBox="1">
            <a:spLocks noChangeArrowheads="1"/>
          </p:cNvSpPr>
          <p:nvPr/>
        </p:nvSpPr>
        <p:spPr>
          <a:xfrm>
            <a:off x="5940152" y="2204864"/>
            <a:ext cx="1600200" cy="685800"/>
          </a:xfrm>
          <a:prstGeom prst="rect">
            <a:avLst/>
          </a:prstGeom>
          <a:noFill/>
          <a:ln/>
        </p:spPr>
        <p:txBody>
          <a:bodyPr vert="horz" lIns="91440" tIns="45720" rIns="91440" bIns="45720" rtlCol="0">
            <a:normAutofit/>
          </a:bodyPr>
          <a:lstStyle/>
          <a:p>
            <a:pPr marL="0" marR="0" lvl="0" indent="0" algn="l" defTabSz="914400" rtl="0" eaLnBrk="1" fontAlgn="auto" latinLnBrk="0" hangingPunct="1">
              <a:lnSpc>
                <a:spcPct val="100000"/>
              </a:lnSpc>
              <a:spcBef>
                <a:spcPct val="30000"/>
              </a:spcBef>
              <a:spcAft>
                <a:spcPts val="0"/>
              </a:spcAft>
              <a:buClrTx/>
              <a:buSzTx/>
              <a:buFont typeface="Monotype Sorts" pitchFamily="2" charset="2"/>
              <a:buNone/>
              <a:tabLst>
                <a:tab pos="0" algn="l"/>
              </a:tabLst>
              <a:defRPr/>
            </a:pPr>
            <a:r>
              <a:rPr kumimoji="0" lang="de-DE" sz="2000" b="0" i="0" u="none" strike="noStrike" kern="1200" cap="none" spc="0" normalizeH="0" baseline="0" noProof="0" dirty="0" smtClean="0">
                <a:ln>
                  <a:noFill/>
                </a:ln>
                <a:solidFill>
                  <a:schemeClr val="tx1"/>
                </a:solidFill>
                <a:effectLst/>
                <a:uLnTx/>
                <a:uFillTx/>
                <a:latin typeface="+mn-lt"/>
                <a:ea typeface="+mn-ea"/>
                <a:cs typeface="+mn-cs"/>
              </a:rPr>
              <a:t>Robot lab</a:t>
            </a:r>
            <a:endParaRPr kumimoji="0" lang="de-DE" sz="18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8" name="Text Box 13"/>
          <p:cNvSpPr txBox="1">
            <a:spLocks noChangeArrowheads="1"/>
          </p:cNvSpPr>
          <p:nvPr/>
        </p:nvSpPr>
        <p:spPr bwMode="auto">
          <a:xfrm>
            <a:off x="899592" y="2636912"/>
            <a:ext cx="1219200" cy="685800"/>
          </a:xfrm>
          <a:prstGeom prst="rect">
            <a:avLst/>
          </a:prstGeom>
          <a:noFill/>
          <a:ln w="12700">
            <a:noFill/>
            <a:miter lim="800000"/>
            <a:headEnd/>
            <a:tailEnd/>
          </a:ln>
          <a:effectLst/>
        </p:spPr>
        <p:txBody>
          <a:bodyPr/>
          <a:lstStyle/>
          <a:p>
            <a:pPr>
              <a:spcBef>
                <a:spcPct val="30000"/>
              </a:spcBef>
              <a:buClr>
                <a:srgbClr val="003399"/>
              </a:buClr>
              <a:buFont typeface="Monotype Sorts" pitchFamily="2" charset="2"/>
              <a:buNone/>
              <a:tabLst>
                <a:tab pos="0" algn="l"/>
              </a:tabLst>
            </a:pPr>
            <a:r>
              <a:rPr kumimoji="1" lang="de-DE" sz="2000" dirty="0"/>
              <a:t>Corridor junction</a:t>
            </a:r>
            <a:endParaRPr kumimoji="1" lang="de-DE" sz="1800" dirty="0">
              <a:latin typeface="Arial" charset="0"/>
            </a:endParaRPr>
          </a:p>
        </p:txBody>
      </p:sp>
      <p:sp>
        <p:nvSpPr>
          <p:cNvPr id="12" name="TextBox 11"/>
          <p:cNvSpPr txBox="1"/>
          <p:nvPr/>
        </p:nvSpPr>
        <p:spPr>
          <a:xfrm>
            <a:off x="755576" y="5838363"/>
            <a:ext cx="7416824" cy="830997"/>
          </a:xfrm>
          <a:prstGeom prst="rect">
            <a:avLst/>
          </a:prstGeom>
          <a:noFill/>
        </p:spPr>
        <p:txBody>
          <a:bodyPr wrap="square" rtlCol="0">
            <a:spAutoFit/>
          </a:bodyPr>
          <a:lstStyle/>
          <a:p>
            <a:pPr marL="342900" indent="-342900">
              <a:spcBef>
                <a:spcPct val="20000"/>
              </a:spcBef>
              <a:buFont typeface="Arial" pitchFamily="34" charset="0"/>
              <a:buChar char="•"/>
            </a:pPr>
            <a:r>
              <a:rPr lang="en-GB" sz="2400" dirty="0" smtClean="0"/>
              <a:t>Observations (laser scans) are projected into the same local coordinate system before updates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Local Maps</a:t>
            </a:r>
            <a:endParaRPr lang="en-GB" dirty="0"/>
          </a:p>
        </p:txBody>
      </p:sp>
      <p:sp>
        <p:nvSpPr>
          <p:cNvPr id="3" name="Content Placeholder 2"/>
          <p:cNvSpPr>
            <a:spLocks noGrp="1"/>
          </p:cNvSpPr>
          <p:nvPr>
            <p:ph idx="1"/>
          </p:nvPr>
        </p:nvSpPr>
        <p:spPr>
          <a:xfrm>
            <a:off x="457200" y="1600200"/>
            <a:ext cx="5050904" cy="4525963"/>
          </a:xfrm>
        </p:spPr>
        <p:txBody>
          <a:bodyPr>
            <a:normAutofit fontScale="92500" lnSpcReduction="20000"/>
          </a:bodyPr>
          <a:lstStyle/>
          <a:p>
            <a:endParaRPr lang="en-GB" dirty="0" smtClean="0"/>
          </a:p>
          <a:p>
            <a:endParaRPr lang="en-GB" dirty="0" smtClean="0"/>
          </a:p>
          <a:p>
            <a:endParaRPr lang="en-GB" dirty="0" smtClean="0"/>
          </a:p>
          <a:p>
            <a:endParaRPr lang="en-GB" dirty="0" smtClean="0"/>
          </a:p>
          <a:p>
            <a:endParaRPr lang="en-GB" dirty="0" smtClean="0"/>
          </a:p>
          <a:p>
            <a:r>
              <a:rPr lang="en-GB" dirty="0" smtClean="0"/>
              <a:t>Initial set of 76 local maps</a:t>
            </a:r>
          </a:p>
          <a:p>
            <a:r>
              <a:rPr lang="en-GB" dirty="0" smtClean="0"/>
              <a:t>Selected from first run using heuristics</a:t>
            </a:r>
          </a:p>
          <a:p>
            <a:r>
              <a:rPr lang="en-GB" dirty="0" smtClean="0"/>
              <a:t>More added online as needed</a:t>
            </a:r>
            <a:endParaRPr lang="en-GB" dirty="0"/>
          </a:p>
        </p:txBody>
      </p:sp>
      <p:pic>
        <p:nvPicPr>
          <p:cNvPr id="4" name="Picture 4"/>
          <p:cNvPicPr>
            <a:picLocks noChangeAspect="1" noChangeArrowheads="1"/>
          </p:cNvPicPr>
          <p:nvPr/>
        </p:nvPicPr>
        <p:blipFill>
          <a:blip r:embed="rId2" cstate="print">
            <a:clrChange>
              <a:clrFrom>
                <a:srgbClr val="000000"/>
              </a:clrFrom>
              <a:clrTo>
                <a:srgbClr val="000000">
                  <a:alpha val="0"/>
                </a:srgbClr>
              </a:clrTo>
            </a:clrChange>
            <a:lum bright="-84000" contrast="60000"/>
          </a:blip>
          <a:srcRect/>
          <a:stretch>
            <a:fillRect/>
          </a:stretch>
        </p:blipFill>
        <p:spPr>
          <a:xfrm>
            <a:off x="2483768" y="1772816"/>
            <a:ext cx="7153275" cy="4560888"/>
          </a:xfrm>
          <a:prstGeom prst="rect">
            <a:avLst/>
          </a:prstGeom>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Local Maps</a:t>
            </a:r>
            <a:endParaRPr lang="en-GB" dirty="0"/>
          </a:p>
        </p:txBody>
      </p:sp>
      <p:sp>
        <p:nvSpPr>
          <p:cNvPr id="3" name="Content Placeholder 2"/>
          <p:cNvSpPr>
            <a:spLocks noGrp="1"/>
          </p:cNvSpPr>
          <p:nvPr>
            <p:ph idx="1"/>
          </p:nvPr>
        </p:nvSpPr>
        <p:spPr/>
        <p:txBody>
          <a:bodyPr/>
          <a:lstStyle/>
          <a:p>
            <a:r>
              <a:rPr lang="en-GB" dirty="0" smtClean="0"/>
              <a:t>5 timescales</a:t>
            </a:r>
          </a:p>
          <a:p>
            <a:r>
              <a:rPr lang="en-GB" dirty="0" smtClean="0"/>
              <a:t>Online update (STM)</a:t>
            </a:r>
          </a:p>
          <a:p>
            <a:r>
              <a:rPr lang="en-GB" dirty="0" smtClean="0"/>
              <a:t>Offline update (LTM)</a:t>
            </a:r>
            <a:endParaRPr lang="en-GB" dirty="0"/>
          </a:p>
        </p:txBody>
      </p:sp>
      <p:pic>
        <p:nvPicPr>
          <p:cNvPr id="4" name="Picture 4" descr="InternalMapRepresentation"/>
          <p:cNvPicPr>
            <a:picLocks noChangeAspect="1" noChangeArrowheads="1"/>
          </p:cNvPicPr>
          <p:nvPr/>
        </p:nvPicPr>
        <p:blipFill>
          <a:blip r:embed="rId2" cstate="print"/>
          <a:srcRect/>
          <a:stretch>
            <a:fillRect/>
          </a:stretch>
        </p:blipFill>
        <p:spPr>
          <a:xfrm>
            <a:off x="4499992" y="1196752"/>
            <a:ext cx="4562475" cy="3575050"/>
          </a:xfrm>
          <a:prstGeom prst="rect">
            <a:avLst/>
          </a:prstGeom>
        </p:spPr>
      </p:pic>
      <p:pic>
        <p:nvPicPr>
          <p:cNvPr id="5" name="Picture 5"/>
          <p:cNvPicPr>
            <a:picLocks noChangeAspect="1" noChangeArrowheads="1"/>
          </p:cNvPicPr>
          <p:nvPr/>
        </p:nvPicPr>
        <p:blipFill>
          <a:blip r:embed="rId3" cstate="print"/>
          <a:srcRect/>
          <a:stretch>
            <a:fillRect/>
          </a:stretch>
        </p:blipFill>
        <p:spPr bwMode="auto">
          <a:xfrm>
            <a:off x="395288" y="4810397"/>
            <a:ext cx="8497887" cy="1858963"/>
          </a:xfrm>
          <a:prstGeom prst="rect">
            <a:avLst/>
          </a:prstGeom>
          <a:noFill/>
          <a:ln w="12700">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Perceptual model for local map selection</a:t>
            </a:r>
            <a:endParaRPr lang="en-GB" dirty="0"/>
          </a:p>
        </p:txBody>
      </p:sp>
      <p:sp>
        <p:nvSpPr>
          <p:cNvPr id="3" name="Content Placeholder 2"/>
          <p:cNvSpPr>
            <a:spLocks noGrp="1"/>
          </p:cNvSpPr>
          <p:nvPr>
            <p:ph sz="half" idx="1"/>
          </p:nvPr>
        </p:nvSpPr>
        <p:spPr/>
        <p:txBody>
          <a:bodyPr>
            <a:normAutofit lnSpcReduction="10000"/>
          </a:bodyPr>
          <a:lstStyle/>
          <a:p>
            <a:pPr lvl="0">
              <a:spcBef>
                <a:spcPct val="30000"/>
              </a:spcBef>
              <a:defRPr/>
            </a:pPr>
            <a:r>
              <a:rPr lang="de-DE" sz="3200" dirty="0" smtClean="0"/>
              <a:t>Probability of a measuring a range value given </a:t>
            </a:r>
          </a:p>
          <a:p>
            <a:pPr lvl="1">
              <a:spcBef>
                <a:spcPct val="30000"/>
              </a:spcBef>
              <a:defRPr/>
            </a:pPr>
            <a:r>
              <a:rPr lang="de-DE" sz="2800" dirty="0" smtClean="0"/>
              <a:t> a local map </a:t>
            </a:r>
          </a:p>
          <a:p>
            <a:pPr lvl="1">
              <a:spcBef>
                <a:spcPct val="30000"/>
              </a:spcBef>
              <a:defRPr/>
            </a:pPr>
            <a:r>
              <a:rPr lang="de-DE" sz="2800" dirty="0" smtClean="0"/>
              <a:t> a time-scale </a:t>
            </a:r>
          </a:p>
          <a:p>
            <a:pPr lvl="1">
              <a:spcBef>
                <a:spcPct val="30000"/>
              </a:spcBef>
              <a:defRPr/>
            </a:pPr>
            <a:r>
              <a:rPr lang="de-DE" sz="2800" dirty="0" smtClean="0"/>
              <a:t> a time t </a:t>
            </a:r>
          </a:p>
          <a:p>
            <a:pPr lvl="0">
              <a:defRPr/>
            </a:pPr>
            <a:endParaRPr lang="de-DE" sz="2000" dirty="0" smtClean="0"/>
          </a:p>
          <a:p>
            <a:pPr lvl="0">
              <a:defRPr/>
            </a:pPr>
            <a:r>
              <a:rPr lang="de-DE" sz="3200" dirty="0" smtClean="0"/>
              <a:t>Mixture model: Gaussian + Outlier</a:t>
            </a:r>
            <a:endParaRPr lang="sv-SE" sz="3200" dirty="0" smtClean="0"/>
          </a:p>
          <a:p>
            <a:endParaRPr lang="en-GB" dirty="0"/>
          </a:p>
        </p:txBody>
      </p:sp>
      <p:pic>
        <p:nvPicPr>
          <p:cNvPr id="5" name="Picture 8" descr="mixtureModel"/>
          <p:cNvPicPr>
            <a:picLocks noGrp="1" noChangeAspect="1" noChangeArrowheads="1"/>
          </p:cNvPicPr>
          <p:nvPr>
            <p:ph sz="half" idx="2"/>
          </p:nvPr>
        </p:nvPicPr>
        <p:blipFill>
          <a:blip r:embed="rId2" cstate="print">
            <a:clrChange>
              <a:clrFrom>
                <a:srgbClr val="FFFFFF"/>
              </a:clrFrom>
              <a:clrTo>
                <a:srgbClr val="FFFFFF">
                  <a:alpha val="0"/>
                </a:srgbClr>
              </a:clrTo>
            </a:clrChange>
          </a:blip>
          <a:srcRect/>
          <a:stretch>
            <a:fillRect/>
          </a:stretch>
        </p:blipFill>
        <p:spPr bwMode="auto">
          <a:xfrm>
            <a:off x="3895957" y="2063499"/>
            <a:ext cx="5248043" cy="3813773"/>
          </a:xfrm>
          <a:prstGeom prst="rect">
            <a:avLst/>
          </a:prstGeom>
          <a:noFill/>
        </p:spPr>
      </p:pic>
      <p:pic>
        <p:nvPicPr>
          <p:cNvPr id="78851" name="Picture 3"/>
          <p:cNvPicPr>
            <a:picLocks noChangeAspect="1" noChangeArrowheads="1"/>
          </p:cNvPicPr>
          <p:nvPr/>
        </p:nvPicPr>
        <p:blipFill>
          <a:blip r:embed="rId3" cstate="print"/>
          <a:srcRect/>
          <a:stretch>
            <a:fillRect/>
          </a:stretch>
        </p:blipFill>
        <p:spPr bwMode="auto">
          <a:xfrm>
            <a:off x="1331640" y="6043322"/>
            <a:ext cx="6840760" cy="4820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Self-localization (position tracking)</a:t>
            </a:r>
            <a:endParaRPr lang="en-GB" dirty="0"/>
          </a:p>
        </p:txBody>
      </p:sp>
      <p:sp>
        <p:nvSpPr>
          <p:cNvPr id="5" name="Content Placeholder 4"/>
          <p:cNvSpPr>
            <a:spLocks noGrp="1"/>
          </p:cNvSpPr>
          <p:nvPr>
            <p:ph idx="1"/>
          </p:nvPr>
        </p:nvSpPr>
        <p:spPr/>
        <p:txBody>
          <a:bodyPr>
            <a:normAutofit lnSpcReduction="10000"/>
          </a:bodyPr>
          <a:lstStyle/>
          <a:p>
            <a:pPr>
              <a:buClr>
                <a:srgbClr val="003399"/>
              </a:buClr>
            </a:pPr>
            <a:r>
              <a:rPr kumimoji="1" lang="sv-SE" dirty="0" smtClean="0"/>
              <a:t>Current Map is defined according to:</a:t>
            </a:r>
          </a:p>
          <a:p>
            <a:pPr lvl="1">
              <a:buClr>
                <a:srgbClr val="003399"/>
              </a:buClr>
            </a:pPr>
            <a:r>
              <a:rPr kumimoji="1" lang="sv-SE" dirty="0" smtClean="0"/>
              <a:t>Local maps </a:t>
            </a:r>
          </a:p>
          <a:p>
            <a:pPr lvl="1">
              <a:buClr>
                <a:srgbClr val="003399"/>
              </a:buClr>
            </a:pPr>
            <a:r>
              <a:rPr kumimoji="1" lang="sv-SE" dirty="0" smtClean="0"/>
              <a:t>Current position estimate</a:t>
            </a:r>
          </a:p>
          <a:p>
            <a:pPr lvl="1">
              <a:buClr>
                <a:srgbClr val="003399"/>
              </a:buClr>
            </a:pPr>
            <a:r>
              <a:rPr kumimoji="1" lang="sv-SE" dirty="0" smtClean="0"/>
              <a:t>Sensor input</a:t>
            </a:r>
          </a:p>
          <a:p>
            <a:pPr>
              <a:buClr>
                <a:srgbClr val="003399"/>
              </a:buClr>
            </a:pPr>
            <a:r>
              <a:rPr kumimoji="1" lang="sv-SE" dirty="0" smtClean="0"/>
              <a:t>and is built on-the-fly when needed</a:t>
            </a:r>
          </a:p>
          <a:p>
            <a:pPr>
              <a:buClr>
                <a:srgbClr val="003399"/>
              </a:buClr>
              <a:buFont typeface="Monotype Sorts" pitchFamily="2" charset="2"/>
              <a:buChar char="z"/>
            </a:pPr>
            <a:endParaRPr kumimoji="1" lang="sv-SE" dirty="0" smtClean="0"/>
          </a:p>
          <a:p>
            <a:pPr>
              <a:buClr>
                <a:srgbClr val="003399"/>
              </a:buClr>
            </a:pPr>
            <a:r>
              <a:rPr kumimoji="1" lang="sv-SE" dirty="0" smtClean="0"/>
              <a:t>Selection of the time-scale in a local map is </a:t>
            </a:r>
            <a:r>
              <a:rPr kumimoji="1" lang="sv-SE" i="1" dirty="0" smtClean="0">
                <a:solidFill>
                  <a:srgbClr val="FF0000"/>
                </a:solidFill>
              </a:rPr>
              <a:t>data-driven </a:t>
            </a:r>
            <a:r>
              <a:rPr kumimoji="1" lang="sv-SE" dirty="0" smtClean="0"/>
              <a:t>(choose the time-scale that best fits the data)</a:t>
            </a:r>
          </a:p>
          <a:p>
            <a:endParaRPr lang="en-GB"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Self-localization (position tracking)</a:t>
            </a:r>
            <a:endParaRPr lang="en-GB" dirty="0"/>
          </a:p>
        </p:txBody>
      </p:sp>
      <p:sp>
        <p:nvSpPr>
          <p:cNvPr id="3" name="Content Placeholder 2"/>
          <p:cNvSpPr>
            <a:spLocks noGrp="1"/>
          </p:cNvSpPr>
          <p:nvPr>
            <p:ph sz="half" idx="1"/>
          </p:nvPr>
        </p:nvSpPr>
        <p:spPr>
          <a:xfrm>
            <a:off x="457200" y="1600200"/>
            <a:ext cx="3538736" cy="4525963"/>
          </a:xfrm>
        </p:spPr>
        <p:txBody>
          <a:bodyPr/>
          <a:lstStyle/>
          <a:p>
            <a:pPr>
              <a:spcBef>
                <a:spcPct val="30000"/>
              </a:spcBef>
            </a:pPr>
            <a:r>
              <a:rPr lang="de-DE" dirty="0" smtClean="0"/>
              <a:t>Current Map: </a:t>
            </a:r>
            <a:r>
              <a:rPr lang="de-DE" dirty="0" smtClean="0">
                <a:solidFill>
                  <a:srgbClr val="92D050"/>
                </a:solidFill>
              </a:rPr>
              <a:t>Green</a:t>
            </a:r>
          </a:p>
          <a:p>
            <a:pPr>
              <a:spcBef>
                <a:spcPct val="30000"/>
              </a:spcBef>
            </a:pPr>
            <a:r>
              <a:rPr lang="de-DE" dirty="0" smtClean="0"/>
              <a:t>Current Scan:</a:t>
            </a:r>
            <a:r>
              <a:rPr lang="de-DE" dirty="0" smtClean="0">
                <a:solidFill>
                  <a:srgbClr val="FF0000"/>
                </a:solidFill>
              </a:rPr>
              <a:t> Red</a:t>
            </a:r>
          </a:p>
          <a:p>
            <a:pPr>
              <a:spcBef>
                <a:spcPct val="30000"/>
              </a:spcBef>
            </a:pPr>
            <a:r>
              <a:rPr lang="de-DE" dirty="0" smtClean="0"/>
              <a:t>Trajectory: </a:t>
            </a:r>
            <a:r>
              <a:rPr lang="de-DE" dirty="0" smtClean="0">
                <a:solidFill>
                  <a:srgbClr val="FFFF00"/>
                </a:solidFill>
              </a:rPr>
              <a:t>Yellow</a:t>
            </a:r>
          </a:p>
          <a:p>
            <a:pPr>
              <a:spcBef>
                <a:spcPct val="30000"/>
              </a:spcBef>
            </a:pPr>
            <a:endParaRPr lang="de-DE" dirty="0" smtClean="0">
              <a:solidFill>
                <a:schemeClr val="bg2"/>
              </a:solidFill>
            </a:endParaRPr>
          </a:p>
          <a:p>
            <a:pPr>
              <a:spcBef>
                <a:spcPct val="30000"/>
              </a:spcBef>
            </a:pPr>
            <a:r>
              <a:rPr lang="de-DE" dirty="0" smtClean="0"/>
              <a:t>Scan Matching using odometry as prior: </a:t>
            </a:r>
            <a:r>
              <a:rPr lang="de-DE" i="1" dirty="0" smtClean="0">
                <a:solidFill>
                  <a:schemeClr val="accent1"/>
                </a:solidFill>
              </a:rPr>
              <a:t>Next Scan</a:t>
            </a:r>
            <a:r>
              <a:rPr lang="de-DE" dirty="0" smtClean="0"/>
              <a:t> vs. </a:t>
            </a:r>
            <a:r>
              <a:rPr lang="de-DE" i="1" dirty="0" smtClean="0">
                <a:solidFill>
                  <a:schemeClr val="accent1"/>
                </a:solidFill>
              </a:rPr>
              <a:t>Current Map</a:t>
            </a:r>
            <a:endParaRPr lang="sv-SE" i="1" dirty="0" smtClean="0">
              <a:solidFill>
                <a:schemeClr val="accent1"/>
              </a:solidFill>
            </a:endParaRPr>
          </a:p>
          <a:p>
            <a:endParaRPr lang="en-GB" dirty="0"/>
          </a:p>
        </p:txBody>
      </p:sp>
      <p:pic>
        <p:nvPicPr>
          <p:cNvPr id="5" name="Content Placeholder 4"/>
          <p:cNvPicPr>
            <a:picLocks noGrp="1" noChangeAspect="1" noChangeArrowheads="1"/>
          </p:cNvPicPr>
          <p:nvPr>
            <p:ph sz="half" idx="2"/>
          </p:nvPr>
        </p:nvPicPr>
        <p:blipFill>
          <a:blip r:embed="rId2" cstate="print"/>
          <a:srcRect/>
          <a:stretch>
            <a:fillRect/>
          </a:stretch>
        </p:blipFill>
        <p:spPr bwMode="auto">
          <a:xfrm>
            <a:off x="4121762" y="1700808"/>
            <a:ext cx="4770718" cy="4052293"/>
          </a:xfrm>
          <a:prstGeom prst="rect">
            <a:avLst/>
          </a:prstGeom>
          <a:noFill/>
          <a:ln w="12700">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Experiments</a:t>
            </a:r>
            <a:endParaRPr lang="en-GB" dirty="0"/>
          </a:p>
        </p:txBody>
      </p:sp>
      <p:sp>
        <p:nvSpPr>
          <p:cNvPr id="5" name="Content Placeholder 4"/>
          <p:cNvSpPr>
            <a:spLocks noGrp="1"/>
          </p:cNvSpPr>
          <p:nvPr>
            <p:ph sz="half" idx="2"/>
          </p:nvPr>
        </p:nvSpPr>
        <p:spPr/>
        <p:txBody>
          <a:bodyPr/>
          <a:lstStyle/>
          <a:p>
            <a:r>
              <a:rPr lang="de-DE" dirty="0" smtClean="0"/>
              <a:t>5 weeks (23 days)</a:t>
            </a:r>
          </a:p>
          <a:p>
            <a:r>
              <a:rPr lang="de-DE" dirty="0" smtClean="0"/>
              <a:t>75 runs (~3 per day)</a:t>
            </a:r>
          </a:p>
          <a:p>
            <a:r>
              <a:rPr lang="de-DE" dirty="0" smtClean="0"/>
              <a:t>~100 000 scans</a:t>
            </a:r>
          </a:p>
          <a:p>
            <a:r>
              <a:rPr lang="de-DE" dirty="0" smtClean="0"/>
              <a:t>~9.6 km</a:t>
            </a:r>
          </a:p>
          <a:p>
            <a:r>
              <a:rPr lang="de-DE" dirty="0" smtClean="0"/>
              <a:t>Robot steered manually</a:t>
            </a:r>
            <a:endParaRPr lang="en-GB" dirty="0"/>
          </a:p>
        </p:txBody>
      </p:sp>
      <p:pic>
        <p:nvPicPr>
          <p:cNvPr id="6" name="Picture 4"/>
          <p:cNvPicPr>
            <a:picLocks noGrp="1" noChangeAspect="1" noChangeArrowheads="1"/>
          </p:cNvPicPr>
          <p:nvPr>
            <p:ph sz="half" idx="1"/>
          </p:nvPr>
        </p:nvPicPr>
        <p:blipFill>
          <a:blip r:embed="rId2" cstate="print"/>
          <a:srcRect/>
          <a:stretch>
            <a:fillRect/>
          </a:stretch>
        </p:blipFill>
        <p:spPr bwMode="auto">
          <a:xfrm>
            <a:off x="457200" y="2348706"/>
            <a:ext cx="4038600" cy="3028950"/>
          </a:xfrm>
          <a:prstGeom prst="rect">
            <a:avLst/>
          </a:prstGeom>
          <a:solidFill>
            <a:schemeClr val="tx1"/>
          </a:solidFill>
          <a:ln w="12700">
            <a:solidFill>
              <a:schemeClr val="tx1"/>
            </a:solid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a:spLocks noGrp="1"/>
          </p:cNvSpPr>
          <p:nvPr>
            <p:ph type="ftr" sz="quarter" idx="10"/>
          </p:nvPr>
        </p:nvSpPr>
        <p:spPr/>
        <p:txBody>
          <a:bodyPr/>
          <a:lstStyle/>
          <a:p>
            <a:r>
              <a:rPr lang="sv-SE"/>
              <a:t>2005 © Tom Duckett</a:t>
            </a:r>
            <a:endParaRPr lang="sv-SE" sz="1400">
              <a:latin typeface="Arial" charset="0"/>
            </a:endParaRPr>
          </a:p>
        </p:txBody>
      </p:sp>
      <p:sp>
        <p:nvSpPr>
          <p:cNvPr id="9" name="Slide Number Placeholder 4"/>
          <p:cNvSpPr>
            <a:spLocks noGrp="1"/>
          </p:cNvSpPr>
          <p:nvPr>
            <p:ph type="sldNum" sz="quarter" idx="11"/>
          </p:nvPr>
        </p:nvSpPr>
        <p:spPr/>
        <p:txBody>
          <a:bodyPr/>
          <a:lstStyle/>
          <a:p>
            <a:fld id="{AC28CEC2-FF23-4B8E-ABE6-AB98B947B144}" type="slidenum">
              <a:rPr lang="sv-SE"/>
              <a:pPr/>
              <a:t>49</a:t>
            </a:fld>
            <a:endParaRPr lang="sv-SE"/>
          </a:p>
        </p:txBody>
      </p:sp>
      <p:sp>
        <p:nvSpPr>
          <p:cNvPr id="333826" name="Rectangle 2"/>
          <p:cNvSpPr>
            <a:spLocks noGrp="1" noChangeArrowheads="1"/>
          </p:cNvSpPr>
          <p:nvPr>
            <p:ph type="title"/>
          </p:nvPr>
        </p:nvSpPr>
        <p:spPr/>
        <p:txBody>
          <a:bodyPr/>
          <a:lstStyle/>
          <a:p>
            <a:r>
              <a:rPr lang="sv-SE" sz="3200"/>
              <a:t>Experimental Results</a:t>
            </a:r>
            <a:endParaRPr lang="sv-SE"/>
          </a:p>
        </p:txBody>
      </p:sp>
      <p:pic>
        <p:nvPicPr>
          <p:cNvPr id="333830" name="Picture 6" descr="staticSlamMap"/>
          <p:cNvPicPr>
            <a:picLocks noGrp="1" noChangeAspect="1" noChangeArrowheads="1"/>
          </p:cNvPicPr>
          <p:nvPr>
            <p:ph type="body" idx="1"/>
          </p:nvPr>
        </p:nvPicPr>
        <p:blipFill>
          <a:blip r:embed="rId2" cstate="print"/>
          <a:srcRect/>
          <a:stretch>
            <a:fillRect/>
          </a:stretch>
        </p:blipFill>
        <p:spPr>
          <a:xfrm>
            <a:off x="-304800" y="0"/>
            <a:ext cx="9448800" cy="6867525"/>
          </a:xfrm>
        </p:spPr>
      </p:pic>
      <p:pic>
        <p:nvPicPr>
          <p:cNvPr id="333831" name="Picture 7"/>
          <p:cNvPicPr>
            <a:picLocks noChangeAspect="1" noChangeArrowheads="1"/>
          </p:cNvPicPr>
          <p:nvPr/>
        </p:nvPicPr>
        <p:blipFill>
          <a:blip r:embed="rId3" cstate="print"/>
          <a:srcRect/>
          <a:stretch>
            <a:fillRect/>
          </a:stretch>
        </p:blipFill>
        <p:spPr bwMode="auto">
          <a:xfrm>
            <a:off x="1676400" y="2895600"/>
            <a:ext cx="1039813" cy="2971800"/>
          </a:xfrm>
          <a:prstGeom prst="rect">
            <a:avLst/>
          </a:prstGeom>
          <a:noFill/>
          <a:ln w="12700">
            <a:noFill/>
            <a:miter lim="800000"/>
            <a:headEnd/>
            <a:tailEnd/>
          </a:ln>
          <a:effectLst/>
        </p:spPr>
      </p:pic>
      <p:sp>
        <p:nvSpPr>
          <p:cNvPr id="333832" name="Text Box 8"/>
          <p:cNvSpPr txBox="1">
            <a:spLocks noChangeArrowheads="1"/>
          </p:cNvSpPr>
          <p:nvPr/>
        </p:nvSpPr>
        <p:spPr bwMode="auto">
          <a:xfrm>
            <a:off x="4114800" y="3581400"/>
            <a:ext cx="1219200" cy="685800"/>
          </a:xfrm>
          <a:prstGeom prst="rect">
            <a:avLst/>
          </a:prstGeom>
          <a:noFill/>
          <a:ln w="12700">
            <a:noFill/>
            <a:miter lim="800000"/>
            <a:headEnd/>
            <a:tailEnd/>
          </a:ln>
          <a:effectLst/>
        </p:spPr>
        <p:txBody>
          <a:bodyPr/>
          <a:lstStyle/>
          <a:p>
            <a:pPr>
              <a:spcBef>
                <a:spcPct val="30000"/>
              </a:spcBef>
              <a:buClr>
                <a:srgbClr val="003399"/>
              </a:buClr>
              <a:buFont typeface="Monotype Sorts" pitchFamily="2" charset="2"/>
              <a:buNone/>
              <a:tabLst>
                <a:tab pos="0" algn="l"/>
              </a:tabLst>
            </a:pPr>
            <a:r>
              <a:rPr kumimoji="1" lang="de-DE" sz="2000"/>
              <a:t>Robot lab</a:t>
            </a:r>
            <a:endParaRPr kumimoji="1" lang="de-DE" sz="1800">
              <a:latin typeface="Arial" charset="0"/>
            </a:endParaRPr>
          </a:p>
        </p:txBody>
      </p:sp>
      <p:sp>
        <p:nvSpPr>
          <p:cNvPr id="333833" name="Text Box 9"/>
          <p:cNvSpPr txBox="1">
            <a:spLocks noChangeArrowheads="1"/>
          </p:cNvSpPr>
          <p:nvPr/>
        </p:nvSpPr>
        <p:spPr bwMode="auto">
          <a:xfrm>
            <a:off x="3276600" y="2133600"/>
            <a:ext cx="1143000" cy="838200"/>
          </a:xfrm>
          <a:prstGeom prst="rect">
            <a:avLst/>
          </a:prstGeom>
          <a:noFill/>
          <a:ln w="12700">
            <a:noFill/>
            <a:miter lim="800000"/>
            <a:headEnd/>
            <a:tailEnd/>
          </a:ln>
          <a:effectLst/>
        </p:spPr>
        <p:txBody>
          <a:bodyPr/>
          <a:lstStyle/>
          <a:p>
            <a:pPr>
              <a:spcBef>
                <a:spcPct val="30000"/>
              </a:spcBef>
              <a:buClr>
                <a:srgbClr val="003399"/>
              </a:buClr>
              <a:buFont typeface="Monotype Sorts" pitchFamily="2" charset="2"/>
              <a:buNone/>
              <a:tabLst>
                <a:tab pos="0" algn="l"/>
              </a:tabLst>
            </a:pPr>
            <a:r>
              <a:rPr kumimoji="1" lang="de-DE" sz="2000"/>
              <a:t>Staff corridor</a:t>
            </a:r>
            <a:endParaRPr kumimoji="1" lang="de-DE" sz="1800">
              <a:latin typeface="Arial" charset="0"/>
            </a:endParaRPr>
          </a:p>
        </p:txBody>
      </p:sp>
      <p:sp>
        <p:nvSpPr>
          <p:cNvPr id="333834" name="Text Box 10"/>
          <p:cNvSpPr txBox="1">
            <a:spLocks noChangeArrowheads="1"/>
          </p:cNvSpPr>
          <p:nvPr/>
        </p:nvSpPr>
        <p:spPr bwMode="auto">
          <a:xfrm>
            <a:off x="6477000" y="3581400"/>
            <a:ext cx="914400" cy="685800"/>
          </a:xfrm>
          <a:prstGeom prst="rect">
            <a:avLst/>
          </a:prstGeom>
          <a:noFill/>
          <a:ln w="12700">
            <a:noFill/>
            <a:miter lim="800000"/>
            <a:headEnd/>
            <a:tailEnd/>
          </a:ln>
          <a:effectLst/>
        </p:spPr>
        <p:txBody>
          <a:bodyPr/>
          <a:lstStyle/>
          <a:p>
            <a:pPr>
              <a:spcBef>
                <a:spcPct val="30000"/>
              </a:spcBef>
              <a:buClr>
                <a:srgbClr val="003399"/>
              </a:buClr>
              <a:buFont typeface="Monotype Sorts" pitchFamily="2" charset="2"/>
              <a:buNone/>
              <a:tabLst>
                <a:tab pos="0" algn="l"/>
              </a:tabLst>
            </a:pPr>
            <a:r>
              <a:rPr kumimoji="1" lang="de-DE" sz="2000"/>
              <a:t>Public area</a:t>
            </a:r>
            <a:endParaRPr kumimoji="1" lang="de-DE" sz="1800">
              <a:latin typeface="Arial"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idx="4294967295"/>
          </p:nvPr>
        </p:nvSpPr>
        <p:spPr/>
        <p:txBody>
          <a:bodyPr/>
          <a:lstStyle/>
          <a:p>
            <a:r>
              <a:rPr lang="en-GB" smtClean="0"/>
              <a:t>Types of Maps</a:t>
            </a:r>
          </a:p>
        </p:txBody>
      </p:sp>
      <p:sp>
        <p:nvSpPr>
          <p:cNvPr id="17410" name="Rectangle 3"/>
          <p:cNvSpPr>
            <a:spLocks noGrp="1" noChangeArrowheads="1"/>
          </p:cNvSpPr>
          <p:nvPr>
            <p:ph type="body" idx="4294967295"/>
          </p:nvPr>
        </p:nvSpPr>
        <p:spPr/>
        <p:txBody>
          <a:bodyPr>
            <a:normAutofit fontScale="92500" lnSpcReduction="20000"/>
          </a:bodyPr>
          <a:lstStyle/>
          <a:p>
            <a:r>
              <a:rPr lang="en-GB" smtClean="0"/>
              <a:t>Metric Maps</a:t>
            </a:r>
          </a:p>
          <a:p>
            <a:pPr lvl="1"/>
            <a:r>
              <a:rPr lang="en-GB" smtClean="0"/>
              <a:t>Record the location of objects in an absolute coordinate system</a:t>
            </a:r>
          </a:p>
          <a:p>
            <a:r>
              <a:rPr lang="en-GB" smtClean="0"/>
              <a:t>Topological Maps</a:t>
            </a:r>
          </a:p>
          <a:p>
            <a:pPr lvl="1"/>
            <a:r>
              <a:rPr lang="en-GB" smtClean="0"/>
              <a:t>Record the connections (links) between a set of places (nodes)</a:t>
            </a:r>
          </a:p>
          <a:p>
            <a:r>
              <a:rPr lang="en-GB" smtClean="0"/>
              <a:t>Semantic Maps </a:t>
            </a:r>
          </a:p>
          <a:p>
            <a:pPr lvl="1"/>
            <a:r>
              <a:rPr lang="en-GB" smtClean="0"/>
              <a:t>Record semantic information (metadata), includes segmentation, place/object naming, function, etc.</a:t>
            </a:r>
          </a:p>
          <a:p>
            <a:r>
              <a:rPr lang="en-GB" smtClean="0"/>
              <a:t>Hybrid Maps</a:t>
            </a:r>
          </a:p>
          <a:p>
            <a:pPr lvl="1"/>
            <a:r>
              <a:rPr lang="en-GB" smtClean="0"/>
              <a:t>Combine two or more of the map types above</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Experiments</a:t>
            </a:r>
            <a:endParaRPr lang="en-GB" dirty="0"/>
          </a:p>
        </p:txBody>
      </p:sp>
      <p:sp>
        <p:nvSpPr>
          <p:cNvPr id="3" name="Content Placeholder 2"/>
          <p:cNvSpPr>
            <a:spLocks noGrp="1"/>
          </p:cNvSpPr>
          <p:nvPr>
            <p:ph idx="1"/>
          </p:nvPr>
        </p:nvSpPr>
        <p:spPr>
          <a:xfrm>
            <a:off x="457200" y="1600200"/>
            <a:ext cx="4402832" cy="4525963"/>
          </a:xfrm>
        </p:spPr>
        <p:txBody>
          <a:bodyPr/>
          <a:lstStyle/>
          <a:p>
            <a:pPr lvl="0"/>
            <a:r>
              <a:rPr lang="sv-SE" dirty="0" smtClean="0"/>
              <a:t>Example of a dynamic environment (AASS robotics lab, Örebro)</a:t>
            </a:r>
          </a:p>
          <a:p>
            <a:endParaRPr lang="en-GB" dirty="0"/>
          </a:p>
        </p:txBody>
      </p:sp>
      <p:sp>
        <p:nvSpPr>
          <p:cNvPr id="4" name="Rectangle 3"/>
          <p:cNvSpPr txBox="1">
            <a:spLocks noChangeArrowheads="1"/>
          </p:cNvSpPr>
          <p:nvPr/>
        </p:nvSpPr>
        <p:spPr>
          <a:xfrm>
            <a:off x="381000" y="2057400"/>
            <a:ext cx="3886200" cy="106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sv-SE"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6" descr="DSC00974"/>
          <p:cNvPicPr>
            <a:picLocks noChangeAspect="1" noChangeArrowheads="1"/>
          </p:cNvPicPr>
          <p:nvPr/>
        </p:nvPicPr>
        <p:blipFill>
          <a:blip r:embed="rId2" cstate="print"/>
          <a:srcRect/>
          <a:stretch>
            <a:fillRect/>
          </a:stretch>
        </p:blipFill>
        <p:spPr bwMode="auto">
          <a:xfrm>
            <a:off x="4876800" y="1295400"/>
            <a:ext cx="3656013" cy="2741613"/>
          </a:xfrm>
          <a:prstGeom prst="rect">
            <a:avLst/>
          </a:prstGeom>
          <a:noFill/>
        </p:spPr>
      </p:pic>
      <p:pic>
        <p:nvPicPr>
          <p:cNvPr id="6" name="Picture 7"/>
          <p:cNvPicPr>
            <a:picLocks noChangeAspect="1" noChangeArrowheads="1"/>
          </p:cNvPicPr>
          <p:nvPr/>
        </p:nvPicPr>
        <p:blipFill>
          <a:blip r:embed="rId3" cstate="print">
            <a:lum bright="30000" contrast="36000"/>
          </a:blip>
          <a:srcRect/>
          <a:stretch>
            <a:fillRect/>
          </a:stretch>
        </p:blipFill>
        <p:spPr bwMode="auto">
          <a:xfrm>
            <a:off x="0" y="4260850"/>
            <a:ext cx="9144000" cy="2214563"/>
          </a:xfrm>
          <a:prstGeom prst="rect">
            <a:avLst/>
          </a:prstGeom>
          <a:noFill/>
          <a:ln w="12700">
            <a:noFill/>
            <a:miter lim="800000"/>
            <a:headEnd/>
            <a:tailEnd/>
          </a:ln>
          <a:effectLst/>
        </p:spPr>
      </p:pic>
      <p:sp>
        <p:nvSpPr>
          <p:cNvPr id="7" name="Line 8"/>
          <p:cNvSpPr>
            <a:spLocks noChangeShapeType="1"/>
          </p:cNvSpPr>
          <p:nvPr/>
        </p:nvSpPr>
        <p:spPr bwMode="auto">
          <a:xfrm flipV="1">
            <a:off x="0" y="5445125"/>
            <a:ext cx="9144000" cy="0"/>
          </a:xfrm>
          <a:prstGeom prst="line">
            <a:avLst/>
          </a:prstGeom>
          <a:noFill/>
          <a:ln w="28575">
            <a:solidFill>
              <a:srgbClr val="FFFF00"/>
            </a:solidFill>
            <a:round/>
            <a:headEnd/>
            <a:tailEnd/>
          </a:ln>
          <a:effectLst/>
        </p:spPr>
        <p:txBody>
          <a:bodyPr/>
          <a:lstStyle/>
          <a:p>
            <a:endParaRPr lang="en-GB"/>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Experiments</a:t>
            </a:r>
            <a:endParaRPr lang="en-GB" dirty="0"/>
          </a:p>
        </p:txBody>
      </p:sp>
      <p:grpSp>
        <p:nvGrpSpPr>
          <p:cNvPr id="4" name="Group 12"/>
          <p:cNvGrpSpPr>
            <a:grpSpLocks noGrp="1"/>
          </p:cNvGrpSpPr>
          <p:nvPr/>
        </p:nvGrpSpPr>
        <p:grpSpPr bwMode="auto">
          <a:xfrm>
            <a:off x="457200" y="1600200"/>
            <a:ext cx="8229600" cy="4525963"/>
            <a:chOff x="872" y="845"/>
            <a:chExt cx="4231" cy="3129"/>
          </a:xfrm>
        </p:grpSpPr>
        <p:pic>
          <p:nvPicPr>
            <p:cNvPr id="5" name="Picture 7"/>
            <p:cNvPicPr>
              <a:picLocks noChangeAspect="1" noChangeArrowheads="1"/>
            </p:cNvPicPr>
            <p:nvPr/>
          </p:nvPicPr>
          <p:blipFill>
            <a:blip r:embed="rId2" cstate="print"/>
            <a:srcRect/>
            <a:stretch>
              <a:fillRect/>
            </a:stretch>
          </p:blipFill>
          <p:spPr bwMode="auto">
            <a:xfrm>
              <a:off x="872" y="845"/>
              <a:ext cx="1996" cy="1497"/>
            </a:xfrm>
            <a:prstGeom prst="rect">
              <a:avLst/>
            </a:prstGeom>
            <a:noFill/>
            <a:ln w="12700">
              <a:noFill/>
              <a:miter lim="800000"/>
              <a:headEnd/>
              <a:tailEnd/>
            </a:ln>
            <a:effectLst/>
          </p:spPr>
        </p:pic>
        <p:pic>
          <p:nvPicPr>
            <p:cNvPr id="6" name="Picture 8"/>
            <p:cNvPicPr>
              <a:picLocks noChangeAspect="1" noChangeArrowheads="1"/>
            </p:cNvPicPr>
            <p:nvPr/>
          </p:nvPicPr>
          <p:blipFill>
            <a:blip r:embed="rId3" cstate="print"/>
            <a:srcRect/>
            <a:stretch>
              <a:fillRect/>
            </a:stretch>
          </p:blipFill>
          <p:spPr bwMode="auto">
            <a:xfrm>
              <a:off x="3094" y="845"/>
              <a:ext cx="2008" cy="1506"/>
            </a:xfrm>
            <a:prstGeom prst="rect">
              <a:avLst/>
            </a:prstGeom>
            <a:noFill/>
            <a:ln w="12700">
              <a:noFill/>
              <a:miter lim="800000"/>
              <a:headEnd/>
              <a:tailEnd/>
            </a:ln>
            <a:effectLst/>
          </p:spPr>
        </p:pic>
        <p:pic>
          <p:nvPicPr>
            <p:cNvPr id="7" name="Picture 9"/>
            <p:cNvPicPr>
              <a:picLocks noChangeAspect="1" noChangeArrowheads="1"/>
            </p:cNvPicPr>
            <p:nvPr/>
          </p:nvPicPr>
          <p:blipFill>
            <a:blip r:embed="rId4" cstate="print"/>
            <a:srcRect/>
            <a:stretch>
              <a:fillRect/>
            </a:stretch>
          </p:blipFill>
          <p:spPr bwMode="auto">
            <a:xfrm>
              <a:off x="872" y="2477"/>
              <a:ext cx="1996" cy="1497"/>
            </a:xfrm>
            <a:prstGeom prst="rect">
              <a:avLst/>
            </a:prstGeom>
            <a:noFill/>
            <a:ln w="12700">
              <a:noFill/>
              <a:miter lim="800000"/>
              <a:headEnd/>
              <a:tailEnd/>
            </a:ln>
            <a:effectLst/>
          </p:spPr>
        </p:pic>
        <p:pic>
          <p:nvPicPr>
            <p:cNvPr id="8" name="Picture 10"/>
            <p:cNvPicPr>
              <a:picLocks noChangeAspect="1" noChangeArrowheads="1"/>
            </p:cNvPicPr>
            <p:nvPr/>
          </p:nvPicPr>
          <p:blipFill>
            <a:blip r:embed="rId5" cstate="print"/>
            <a:srcRect/>
            <a:stretch>
              <a:fillRect/>
            </a:stretch>
          </p:blipFill>
          <p:spPr bwMode="auto">
            <a:xfrm>
              <a:off x="3094" y="2467"/>
              <a:ext cx="2009" cy="1507"/>
            </a:xfrm>
            <a:prstGeom prst="rect">
              <a:avLst/>
            </a:prstGeom>
            <a:noFill/>
            <a:ln w="12700">
              <a:noFill/>
              <a:miter lim="800000"/>
              <a:headEnd/>
              <a:tailEnd/>
            </a:ln>
            <a:effectLst/>
          </p:spPr>
        </p:pic>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Results</a:t>
            </a:r>
            <a:endParaRPr lang="en-GB" dirty="0"/>
          </a:p>
        </p:txBody>
      </p:sp>
      <p:pic>
        <p:nvPicPr>
          <p:cNvPr id="79874" name="Picture 2"/>
          <p:cNvPicPr>
            <a:picLocks noGrp="1" noChangeAspect="1" noChangeArrowheads="1"/>
          </p:cNvPicPr>
          <p:nvPr>
            <p:ph idx="1"/>
          </p:nvPr>
        </p:nvPicPr>
        <p:blipFill>
          <a:blip r:embed="rId2" cstate="print"/>
          <a:srcRect/>
          <a:stretch>
            <a:fillRect/>
          </a:stretch>
        </p:blipFill>
        <p:spPr bwMode="auto">
          <a:xfrm>
            <a:off x="457200" y="1871314"/>
            <a:ext cx="8229600" cy="2277766"/>
          </a:xfrm>
          <a:prstGeom prst="rect">
            <a:avLst/>
          </a:prstGeom>
          <a:noFill/>
          <a:ln w="9525">
            <a:noFill/>
            <a:miter lim="800000"/>
            <a:headEnd/>
            <a:tailEnd/>
          </a:ln>
        </p:spPr>
      </p:pic>
      <p:sp>
        <p:nvSpPr>
          <p:cNvPr id="5" name="TextBox 4"/>
          <p:cNvSpPr txBox="1"/>
          <p:nvPr/>
        </p:nvSpPr>
        <p:spPr>
          <a:xfrm>
            <a:off x="1115616" y="4581128"/>
            <a:ext cx="7128792" cy="1471172"/>
          </a:xfrm>
          <a:prstGeom prst="rect">
            <a:avLst/>
          </a:prstGeom>
          <a:noFill/>
        </p:spPr>
        <p:txBody>
          <a:bodyPr wrap="square" rtlCol="0">
            <a:spAutoFit/>
          </a:bodyPr>
          <a:lstStyle/>
          <a:p>
            <a:pPr marL="342900" indent="-342900">
              <a:spcBef>
                <a:spcPct val="20000"/>
              </a:spcBef>
              <a:buFont typeface="Arial" pitchFamily="34" charset="0"/>
              <a:buChar char="•"/>
            </a:pPr>
            <a:r>
              <a:rPr lang="en-GB" sz="2800" dirty="0" smtClean="0"/>
              <a:t>Accuracy of maps increases with time</a:t>
            </a:r>
          </a:p>
          <a:p>
            <a:pPr marL="342900" indent="-342900">
              <a:spcBef>
                <a:spcPct val="20000"/>
              </a:spcBef>
              <a:buFont typeface="Arial" pitchFamily="34" charset="0"/>
              <a:buChar char="•"/>
            </a:pPr>
            <a:r>
              <a:rPr lang="en-GB" sz="2800" dirty="0" smtClean="0"/>
              <a:t>Static parts like walls emerge, while moving objects disappear from long-term maps</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Results</a:t>
            </a:r>
            <a:endParaRPr lang="en-GB" dirty="0"/>
          </a:p>
        </p:txBody>
      </p:sp>
      <p:pic>
        <p:nvPicPr>
          <p:cNvPr id="7" name="Picture 24"/>
          <p:cNvPicPr>
            <a:picLocks noChangeAspect="1" noChangeArrowheads="1"/>
          </p:cNvPicPr>
          <p:nvPr/>
        </p:nvPicPr>
        <p:blipFill>
          <a:blip r:embed="rId2" cstate="print"/>
          <a:srcRect/>
          <a:stretch>
            <a:fillRect/>
          </a:stretch>
        </p:blipFill>
        <p:spPr>
          <a:xfrm>
            <a:off x="0" y="0"/>
            <a:ext cx="2687638" cy="2016125"/>
          </a:xfrm>
          <a:prstGeom prst="rect">
            <a:avLst/>
          </a:prstGeom>
          <a:ln/>
        </p:spPr>
      </p:pic>
      <p:pic>
        <p:nvPicPr>
          <p:cNvPr id="10" name="Picture 3"/>
          <p:cNvPicPr>
            <a:picLocks noGrp="1" noChangeAspect="1" noChangeArrowheads="1"/>
          </p:cNvPicPr>
          <p:nvPr>
            <p:ph idx="1"/>
          </p:nvPr>
        </p:nvPicPr>
        <p:blipFill>
          <a:blip r:embed="rId3" cstate="print"/>
          <a:srcRect/>
          <a:stretch>
            <a:fillRect/>
          </a:stretch>
        </p:blipFill>
        <p:spPr bwMode="auto">
          <a:xfrm>
            <a:off x="1238060" y="1600200"/>
            <a:ext cx="6667880" cy="4525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Results</a:t>
            </a:r>
            <a:endParaRPr lang="en-GB" dirty="0"/>
          </a:p>
        </p:txBody>
      </p:sp>
      <p:pic>
        <p:nvPicPr>
          <p:cNvPr id="74754" name="Picture 2"/>
          <p:cNvPicPr>
            <a:picLocks noGrp="1" noChangeAspect="1" noChangeArrowheads="1"/>
          </p:cNvPicPr>
          <p:nvPr>
            <p:ph idx="1"/>
          </p:nvPr>
        </p:nvPicPr>
        <p:blipFill>
          <a:blip r:embed="rId2" cstate="print"/>
          <a:srcRect/>
          <a:stretch>
            <a:fillRect/>
          </a:stretch>
        </p:blipFill>
        <p:spPr bwMode="auto">
          <a:xfrm>
            <a:off x="1594162" y="1600200"/>
            <a:ext cx="5955676" cy="4525963"/>
          </a:xfrm>
          <a:prstGeom prst="rect">
            <a:avLst/>
          </a:prstGeom>
          <a:noFill/>
          <a:ln w="9525">
            <a:noFill/>
            <a:miter lim="800000"/>
            <a:headEnd/>
            <a:tailEnd/>
          </a:ln>
        </p:spPr>
      </p:pic>
      <p:sp>
        <p:nvSpPr>
          <p:cNvPr id="5" name="TextBox 4"/>
          <p:cNvSpPr txBox="1"/>
          <p:nvPr/>
        </p:nvSpPr>
        <p:spPr>
          <a:xfrm>
            <a:off x="4211960" y="6093296"/>
            <a:ext cx="625492" cy="369332"/>
          </a:xfrm>
          <a:prstGeom prst="rect">
            <a:avLst/>
          </a:prstGeom>
          <a:noFill/>
        </p:spPr>
        <p:txBody>
          <a:bodyPr wrap="none" rtlCol="0">
            <a:spAutoFit/>
          </a:bodyPr>
          <a:lstStyle/>
          <a:p>
            <a:r>
              <a:rPr lang="en-GB" dirty="0" smtClean="0"/>
              <a:t>Days</a:t>
            </a:r>
            <a:endParaRPr lang="en-GB" dirty="0"/>
          </a:p>
        </p:txBody>
      </p:sp>
      <p:sp>
        <p:nvSpPr>
          <p:cNvPr id="6" name="TextBox 5"/>
          <p:cNvSpPr txBox="1"/>
          <p:nvPr/>
        </p:nvSpPr>
        <p:spPr>
          <a:xfrm rot="16200000">
            <a:off x="755576" y="3789040"/>
            <a:ext cx="1140633" cy="369332"/>
          </a:xfrm>
          <a:prstGeom prst="rect">
            <a:avLst/>
          </a:prstGeom>
          <a:noFill/>
        </p:spPr>
        <p:txBody>
          <a:bodyPr wrap="none" rtlCol="0">
            <a:spAutoFit/>
          </a:bodyPr>
          <a:lstStyle/>
          <a:p>
            <a:r>
              <a:rPr lang="en-GB" dirty="0" smtClean="0"/>
              <a:t>Likelihood</a:t>
            </a:r>
            <a:endParaRPr lang="en-GB" dirty="0"/>
          </a:p>
        </p:txBody>
      </p:sp>
      <p:sp>
        <p:nvSpPr>
          <p:cNvPr id="7" name="Content Placeholder 2"/>
          <p:cNvSpPr txBox="1">
            <a:spLocks/>
          </p:cNvSpPr>
          <p:nvPr/>
        </p:nvSpPr>
        <p:spPr>
          <a:xfrm>
            <a:off x="683568" y="1196752"/>
            <a:ext cx="8229600" cy="576064"/>
          </a:xfrm>
          <a:prstGeom prst="rect">
            <a:avLst/>
          </a:prstGeom>
          <a:solidFill>
            <a:schemeClr val="bg1"/>
          </a:solidFill>
        </p:spPr>
        <p:txBody>
          <a:bodyPr vert="horz" lIns="91440" tIns="45720" rIns="91440" bIns="45720" rtlCol="0">
            <a:normAutofit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sz="3200" b="0" i="0" u="none" strike="noStrike" kern="1200" cap="none" spc="0" normalizeH="0" noProof="0" dirty="0" smtClean="0">
                <a:ln>
                  <a:noFill/>
                </a:ln>
                <a:solidFill>
                  <a:srgbClr val="0070C0"/>
                </a:solidFill>
                <a:effectLst/>
                <a:uLnTx/>
                <a:uFillTx/>
                <a:latin typeface="+mn-lt"/>
                <a:ea typeface="+mn-ea"/>
                <a:cs typeface="+mn-cs"/>
              </a:rPr>
              <a:t>Average likelihood of a range measurement</a:t>
            </a:r>
            <a:endParaRPr kumimoji="0" lang="en-GB" sz="3200" b="0" i="0" u="none" strike="noStrike" kern="1200" cap="none" spc="0" normalizeH="0" noProof="0" dirty="0">
              <a:ln>
                <a:noFill/>
              </a:ln>
              <a:solidFill>
                <a:srgbClr val="0070C0"/>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Results</a:t>
            </a:r>
            <a:endParaRPr lang="en-GB" dirty="0"/>
          </a:p>
        </p:txBody>
      </p:sp>
      <p:pic>
        <p:nvPicPr>
          <p:cNvPr id="75778" name="Picture 2"/>
          <p:cNvPicPr>
            <a:picLocks noGrp="1" noChangeAspect="1" noChangeArrowheads="1"/>
          </p:cNvPicPr>
          <p:nvPr>
            <p:ph idx="1"/>
          </p:nvPr>
        </p:nvPicPr>
        <p:blipFill>
          <a:blip r:embed="rId2" cstate="print"/>
          <a:srcRect/>
          <a:stretch>
            <a:fillRect/>
          </a:stretch>
        </p:blipFill>
        <p:spPr bwMode="auto">
          <a:xfrm>
            <a:off x="1687556" y="1600200"/>
            <a:ext cx="5768888" cy="4525963"/>
          </a:xfrm>
          <a:prstGeom prst="rect">
            <a:avLst/>
          </a:prstGeom>
          <a:noFill/>
          <a:ln w="9525">
            <a:noFill/>
            <a:miter lim="800000"/>
            <a:headEnd/>
            <a:tailEnd/>
          </a:ln>
        </p:spPr>
      </p:pic>
      <p:sp>
        <p:nvSpPr>
          <p:cNvPr id="6" name="Content Placeholder 2"/>
          <p:cNvSpPr txBox="1">
            <a:spLocks/>
          </p:cNvSpPr>
          <p:nvPr/>
        </p:nvSpPr>
        <p:spPr>
          <a:xfrm>
            <a:off x="683568" y="1196752"/>
            <a:ext cx="8229600" cy="576064"/>
          </a:xfrm>
          <a:prstGeom prst="rect">
            <a:avLst/>
          </a:prstGeom>
          <a:solidFill>
            <a:schemeClr val="bg1"/>
          </a:solidFill>
        </p:spPr>
        <p:txBody>
          <a:bodyPr vert="horz" lIns="91440" tIns="45720" rIns="91440" bIns="45720" rtlCol="0">
            <a:noAutofit/>
          </a:bodyPr>
          <a:lstStyle/>
          <a:p>
            <a:pPr marL="342900" indent="-342900">
              <a:lnSpc>
                <a:spcPct val="110000"/>
              </a:lnSpc>
              <a:spcBef>
                <a:spcPct val="20000"/>
              </a:spcBef>
              <a:buFont typeface="Arial" pitchFamily="34" charset="0"/>
              <a:buChar char="•"/>
            </a:pPr>
            <a:r>
              <a:rPr lang="en-GB" sz="3200" dirty="0" smtClean="0">
                <a:solidFill>
                  <a:srgbClr val="0070C0"/>
                </a:solidFill>
              </a:rPr>
              <a:t>Certainty of the localization estimate</a:t>
            </a:r>
            <a:endParaRPr lang="en-GB" sz="3200" dirty="0">
              <a:solidFill>
                <a:srgbClr val="0070C0"/>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v-SE" dirty="0" smtClean="0"/>
              <a:t>Relative frequency of submap usage</a:t>
            </a:r>
            <a:endParaRPr lang="en-GB" dirty="0"/>
          </a:p>
        </p:txBody>
      </p:sp>
      <p:sp>
        <p:nvSpPr>
          <p:cNvPr id="3" name="Content Placeholder 2"/>
          <p:cNvSpPr>
            <a:spLocks noGrp="1"/>
          </p:cNvSpPr>
          <p:nvPr>
            <p:ph idx="1"/>
          </p:nvPr>
        </p:nvSpPr>
        <p:spPr/>
        <p:txBody>
          <a:bodyPr/>
          <a:lstStyle/>
          <a:p>
            <a:endParaRPr lang="en-GB" dirty="0"/>
          </a:p>
        </p:txBody>
      </p:sp>
      <p:pic>
        <p:nvPicPr>
          <p:cNvPr id="4" name="Picture 5" descr="D:\LSLab\Presentations\submapFrequencyFig.jpg"/>
          <p:cNvPicPr>
            <a:picLocks noChangeAspect="1" noChangeArrowheads="1"/>
          </p:cNvPicPr>
          <p:nvPr/>
        </p:nvPicPr>
        <p:blipFill>
          <a:blip r:embed="rId3" cstate="print"/>
          <a:srcRect/>
          <a:stretch>
            <a:fillRect/>
          </a:stretch>
        </p:blipFill>
        <p:spPr bwMode="auto">
          <a:xfrm>
            <a:off x="4191000" y="1412776"/>
            <a:ext cx="4953000" cy="3056315"/>
          </a:xfrm>
          <a:prstGeom prst="rect">
            <a:avLst/>
          </a:prstGeom>
          <a:noFill/>
        </p:spPr>
      </p:pic>
      <p:pic>
        <p:nvPicPr>
          <p:cNvPr id="5" name="Picture 4" descr="D:\LSLab\Presentations\submapFrequencyBars.jpg"/>
          <p:cNvPicPr>
            <a:picLocks noChangeAspect="1" noChangeArrowheads="1"/>
          </p:cNvPicPr>
          <p:nvPr/>
        </p:nvPicPr>
        <p:blipFill>
          <a:blip r:embed="rId4" cstate="print"/>
          <a:srcRect/>
          <a:stretch>
            <a:fillRect/>
          </a:stretch>
        </p:blipFill>
        <p:spPr bwMode="auto">
          <a:xfrm>
            <a:off x="0" y="1376556"/>
            <a:ext cx="4660900" cy="3305578"/>
          </a:xfrm>
          <a:prstGeom prst="rect">
            <a:avLst/>
          </a:prstGeom>
          <a:noFill/>
        </p:spPr>
      </p:pic>
      <p:sp>
        <p:nvSpPr>
          <p:cNvPr id="6" name="Rectangle 6"/>
          <p:cNvSpPr txBox="1">
            <a:spLocks noChangeArrowheads="1"/>
          </p:cNvSpPr>
          <p:nvPr/>
        </p:nvSpPr>
        <p:spPr>
          <a:xfrm>
            <a:off x="971600" y="4876800"/>
            <a:ext cx="7488832" cy="1371600"/>
          </a:xfrm>
          <a:prstGeom prst="rect">
            <a:avLst/>
          </a:prstGeom>
          <a:noFill/>
          <a:ln/>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de-DE" sz="2800" b="0" i="0" u="none" strike="noStrike" kern="1200" cap="none" spc="0" normalizeH="0" baseline="0" noProof="0" dirty="0" smtClean="0">
                <a:ln>
                  <a:noFill/>
                </a:ln>
                <a:solidFill>
                  <a:schemeClr val="tx1"/>
                </a:solidFill>
                <a:effectLst/>
                <a:uLnTx/>
                <a:uFillTx/>
                <a:latin typeface="+mn-lt"/>
                <a:ea typeface="+mn-ea"/>
                <a:cs typeface="+mn-cs"/>
              </a:rPr>
              <a:t>All long-term maps are used with similar frequency, short-term map is used more often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de-DE" sz="2800" b="0" i="0" u="none" strike="noStrike" kern="1200" cap="none" spc="0" normalizeH="0" baseline="0" noProof="0" dirty="0" smtClean="0">
                <a:ln>
                  <a:noFill/>
                </a:ln>
                <a:solidFill>
                  <a:schemeClr val="tx1"/>
                </a:solidFill>
                <a:effectLst/>
                <a:uLnTx/>
                <a:uFillTx/>
                <a:latin typeface="+mn-lt"/>
                <a:ea typeface="+mn-ea"/>
                <a:cs typeface="+mn-cs"/>
              </a:rPr>
              <a:t>But with time, longest-term map is used more, short-term map is used less</a:t>
            </a:r>
            <a:endParaRPr kumimoji="0" lang="sv-SE" sz="4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Conclusions</a:t>
            </a:r>
            <a:endParaRPr lang="en-GB" dirty="0"/>
          </a:p>
        </p:txBody>
      </p:sp>
      <p:sp>
        <p:nvSpPr>
          <p:cNvPr id="3" name="Content Placeholder 2"/>
          <p:cNvSpPr>
            <a:spLocks noGrp="1"/>
          </p:cNvSpPr>
          <p:nvPr>
            <p:ph idx="1"/>
          </p:nvPr>
        </p:nvSpPr>
        <p:spPr/>
        <p:txBody>
          <a:bodyPr>
            <a:normAutofit/>
          </a:bodyPr>
          <a:lstStyle/>
          <a:p>
            <a:r>
              <a:rPr lang="de-DE" dirty="0" smtClean="0"/>
              <a:t>Static SLAM:</a:t>
            </a:r>
          </a:p>
          <a:p>
            <a:pPr lvl="1"/>
            <a:r>
              <a:rPr lang="de-DE" dirty="0" smtClean="0"/>
              <a:t>One-shot learning or averaging without forgetting</a:t>
            </a:r>
          </a:p>
          <a:p>
            <a:pPr lvl="1"/>
            <a:r>
              <a:rPr lang="de-DE" dirty="0" smtClean="0"/>
              <a:t>“First impression lasts forever“ </a:t>
            </a:r>
          </a:p>
          <a:p>
            <a:r>
              <a:rPr lang="de-DE" dirty="0" smtClean="0"/>
              <a:t>Dynamic Mapping: </a:t>
            </a:r>
          </a:p>
          <a:p>
            <a:pPr lvl="1"/>
            <a:r>
              <a:rPr lang="de-DE" dirty="0" smtClean="0"/>
              <a:t>Robot never stops learning (and forgetting!)</a:t>
            </a:r>
          </a:p>
          <a:p>
            <a:pPr lvl="1"/>
            <a:r>
              <a:rPr lang="de-DE" dirty="0" smtClean="0"/>
              <a:t>Beginning of time has no special status</a:t>
            </a:r>
          </a:p>
          <a:p>
            <a:pPr lvl="1"/>
            <a:endParaRPr lang="de-DE" dirty="0" smtClean="0"/>
          </a:p>
          <a:p>
            <a:endParaRPr lang="en-GB"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Conclusions	</a:t>
            </a:r>
            <a:endParaRPr lang="en-GB" dirty="0"/>
          </a:p>
        </p:txBody>
      </p:sp>
      <p:sp>
        <p:nvSpPr>
          <p:cNvPr id="3" name="Content Placeholder 2"/>
          <p:cNvSpPr>
            <a:spLocks noGrp="1"/>
          </p:cNvSpPr>
          <p:nvPr>
            <p:ph idx="1"/>
          </p:nvPr>
        </p:nvSpPr>
        <p:spPr/>
        <p:txBody>
          <a:bodyPr>
            <a:normAutofit/>
          </a:bodyPr>
          <a:lstStyle/>
          <a:p>
            <a:r>
              <a:rPr lang="en-GB" dirty="0" smtClean="0"/>
              <a:t>Outlier vs. change?</a:t>
            </a:r>
          </a:p>
          <a:p>
            <a:pPr lvl="1"/>
            <a:r>
              <a:rPr lang="en-GB" dirty="0" smtClean="0"/>
              <a:t>Need to store both hypothesis</a:t>
            </a:r>
          </a:p>
          <a:p>
            <a:pPr lvl="1"/>
            <a:r>
              <a:rPr lang="en-GB" dirty="0" smtClean="0"/>
              <a:t>Our solution: dynamic sample sets interpreted using robust statistics</a:t>
            </a:r>
          </a:p>
          <a:p>
            <a:r>
              <a:rPr lang="en-GB" dirty="0" smtClean="0"/>
              <a:t>Stability-plasticity dilemma</a:t>
            </a:r>
          </a:p>
          <a:p>
            <a:pPr lvl="1"/>
            <a:r>
              <a:rPr lang="en-GB" dirty="0" smtClean="0"/>
              <a:t>Our solution: learning across multiple timescales</a:t>
            </a:r>
          </a:p>
          <a:p>
            <a:r>
              <a:rPr lang="en-GB" dirty="0" smtClean="0"/>
              <a:t>Segmentation-free approach</a:t>
            </a:r>
          </a:p>
          <a:p>
            <a:pPr lvl="1"/>
            <a:r>
              <a:rPr lang="en-GB" dirty="0" smtClean="0"/>
              <a:t>No need to classify “static” </a:t>
            </a:r>
            <a:r>
              <a:rPr lang="en-GB" dirty="0" err="1" smtClean="0"/>
              <a:t>vs</a:t>
            </a:r>
            <a:r>
              <a:rPr lang="en-GB" dirty="0" smtClean="0"/>
              <a:t> “dynamic” parts</a:t>
            </a:r>
          </a:p>
          <a:p>
            <a:pPr lvl="1"/>
            <a:endParaRPr lang="en-GB"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Conclusions</a:t>
            </a:r>
            <a:endParaRPr lang="en-GB" dirty="0"/>
          </a:p>
        </p:txBody>
      </p:sp>
      <p:sp>
        <p:nvSpPr>
          <p:cNvPr id="3" name="Content Placeholder 2"/>
          <p:cNvSpPr>
            <a:spLocks noGrp="1"/>
          </p:cNvSpPr>
          <p:nvPr>
            <p:ph idx="1"/>
          </p:nvPr>
        </p:nvSpPr>
        <p:spPr/>
        <p:txBody>
          <a:bodyPr/>
          <a:lstStyle/>
          <a:p>
            <a:r>
              <a:rPr lang="en-GB" dirty="0" smtClean="0"/>
              <a:t>“Exploitation vs. Exploration”</a:t>
            </a:r>
          </a:p>
          <a:p>
            <a:pPr lvl="1"/>
            <a:r>
              <a:rPr lang="en-GB" dirty="0" smtClean="0"/>
              <a:t>LTM: robustly use what you know already</a:t>
            </a:r>
          </a:p>
          <a:p>
            <a:pPr lvl="1"/>
            <a:r>
              <a:rPr lang="en-GB" dirty="0" smtClean="0"/>
              <a:t>STM: switch to “SLAM” if the world has changed</a:t>
            </a:r>
          </a:p>
          <a:p>
            <a:r>
              <a:rPr lang="en-GB" dirty="0" smtClean="0"/>
              <a:t>Take care with datasets and simulations!</a:t>
            </a:r>
          </a:p>
          <a:p>
            <a:pPr lvl="1"/>
            <a:r>
              <a:rPr lang="en-GB" dirty="0" smtClean="0"/>
              <a:t>Offline experiments have a start and end time</a:t>
            </a:r>
          </a:p>
          <a:p>
            <a:pPr lvl="1"/>
            <a:r>
              <a:rPr lang="en-GB" dirty="0" smtClean="0"/>
              <a:t>vs. Lifelong adaptation </a:t>
            </a:r>
          </a:p>
          <a:p>
            <a:endParaRPr lang="en-GB" dirty="0" smtClean="0"/>
          </a:p>
          <a:p>
            <a:endParaRPr lang="en-GB"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0"/>
          </p:nvPr>
        </p:nvSpPr>
        <p:spPr/>
        <p:txBody>
          <a:bodyPr/>
          <a:lstStyle/>
          <a:p>
            <a:pPr>
              <a:defRPr/>
            </a:pPr>
            <a:r>
              <a:rPr lang="en-GB" smtClean="0"/>
              <a:t>Prof Tom Duckett</a:t>
            </a:r>
            <a:endParaRPr lang="en-US" dirty="0"/>
          </a:p>
        </p:txBody>
      </p:sp>
      <p:sp>
        <p:nvSpPr>
          <p:cNvPr id="5" name="Slide Number Placeholder 4"/>
          <p:cNvSpPr>
            <a:spLocks noGrp="1"/>
          </p:cNvSpPr>
          <p:nvPr>
            <p:ph type="sldNum" sz="quarter" idx="11"/>
          </p:nvPr>
        </p:nvSpPr>
        <p:spPr/>
        <p:txBody>
          <a:bodyPr/>
          <a:lstStyle/>
          <a:p>
            <a:pPr>
              <a:defRPr/>
            </a:pPr>
            <a:fld id="{78FBDFD1-AB31-40BC-800E-F741C3E44875}" type="slidenum">
              <a:rPr lang="en-US" smtClean="0"/>
              <a:pPr>
                <a:defRPr/>
              </a:pPr>
              <a:t>6</a:t>
            </a:fld>
            <a:endParaRPr lang="en-US"/>
          </a:p>
        </p:txBody>
      </p:sp>
      <p:sp>
        <p:nvSpPr>
          <p:cNvPr id="7" name="Footer Placeholder 3"/>
          <p:cNvSpPr txBox="1">
            <a:spLocks/>
          </p:cNvSpPr>
          <p:nvPr/>
        </p:nvSpPr>
        <p:spPr>
          <a:xfrm>
            <a:off x="468313" y="6237288"/>
            <a:ext cx="8207375" cy="457200"/>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smtClean="0">
                <a:ln>
                  <a:noFill/>
                </a:ln>
                <a:solidFill>
                  <a:schemeClr val="bg1">
                    <a:lumMod val="65000"/>
                  </a:schemeClr>
                </a:solidFill>
                <a:effectLst/>
                <a:uLnTx/>
                <a:uFillTx/>
                <a:latin typeface="+mn-lt"/>
                <a:ea typeface="+mn-ea"/>
                <a:cs typeface="+mn-cs"/>
              </a:rPr>
              <a:t>Dynamic Maps for Long-term Operation of Mobile Service Robots            Peter Biber and Tom Duckett</a:t>
            </a:r>
            <a:endParaRPr kumimoji="0" lang="sv-SE" sz="1200" b="0" i="0" u="none" strike="noStrike" kern="1200" cap="none" spc="0" normalizeH="0" baseline="0" noProof="0">
              <a:ln>
                <a:noFill/>
              </a:ln>
              <a:solidFill>
                <a:schemeClr val="bg1">
                  <a:lumMod val="65000"/>
                </a:schemeClr>
              </a:solidFill>
              <a:effectLst/>
              <a:uLnTx/>
              <a:uFillTx/>
              <a:latin typeface="+mn-lt"/>
              <a:ea typeface="+mn-ea"/>
              <a:cs typeface="+mn-cs"/>
            </a:endParaRPr>
          </a:p>
        </p:txBody>
      </p:sp>
      <p:sp>
        <p:nvSpPr>
          <p:cNvPr id="8" name="Rectangle 2"/>
          <p:cNvSpPr txBox="1">
            <a:spLocks noChangeArrowheads="1"/>
          </p:cNvSpPr>
          <p:nvPr/>
        </p:nvSpPr>
        <p:spPr>
          <a:xfrm>
            <a:off x="406400" y="119063"/>
            <a:ext cx="8585200" cy="1447800"/>
          </a:xfrm>
          <a:prstGeom prst="rect">
            <a:avLst/>
          </a:prstGeom>
        </p:spPr>
        <p:txBody>
          <a:bodyPr vert="horz" lIns="91440" tIns="45720" rIns="91440" bIns="45720" rtlCol="0" anchor="ctr">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sv-SE" sz="3200" b="1" i="0" u="none" strike="noStrike" kern="1200" cap="none" spc="0" normalizeH="0" baseline="0" noProof="0" smtClean="0">
                <a:ln w="9000" cmpd="sng">
                  <a:noFill/>
                  <a:prstDash val="solid"/>
                </a:ln>
                <a:solidFill>
                  <a:srgbClr val="4F6228"/>
                </a:solidFill>
                <a:effectLst>
                  <a:reflection blurRad="12700" stA="28000" endPos="45000" dist="1000" dir="5400000" sy="-100000" algn="bl" rotWithShape="0"/>
                </a:effectLst>
                <a:uLnTx/>
                <a:uFillTx/>
                <a:latin typeface="+mj-lt"/>
                <a:ea typeface="+mj-ea"/>
                <a:cs typeface="+mj-cs"/>
              </a:rPr>
              <a:t>Experimental Results</a:t>
            </a:r>
            <a:endParaRPr kumimoji="0" lang="sv-SE" sz="3600" b="1" i="0" u="none" strike="noStrike" kern="1200" cap="none" spc="0" normalizeH="0" baseline="0" noProof="0">
              <a:ln w="9000" cmpd="sng">
                <a:noFill/>
                <a:prstDash val="solid"/>
              </a:ln>
              <a:solidFill>
                <a:srgbClr val="4F6228"/>
              </a:solidFill>
              <a:effectLst>
                <a:reflection blurRad="12700" stA="28000" endPos="45000" dist="1000" dir="5400000" sy="-100000" algn="bl" rotWithShape="0"/>
              </a:effectLst>
              <a:uLnTx/>
              <a:uFillTx/>
              <a:latin typeface="+mj-lt"/>
              <a:ea typeface="+mj-ea"/>
              <a:cs typeface="+mj-cs"/>
            </a:endParaRPr>
          </a:p>
        </p:txBody>
      </p:sp>
      <p:pic>
        <p:nvPicPr>
          <p:cNvPr id="9" name="Picture 6" descr="staticSlamMap"/>
          <p:cNvPicPr>
            <a:picLocks noChangeAspect="1" noChangeArrowheads="1"/>
          </p:cNvPicPr>
          <p:nvPr/>
        </p:nvPicPr>
        <p:blipFill>
          <a:blip r:embed="rId2" cstate="print"/>
          <a:srcRect/>
          <a:stretch>
            <a:fillRect/>
          </a:stretch>
        </p:blipFill>
        <p:spPr bwMode="auto">
          <a:xfrm>
            <a:off x="-304800" y="0"/>
            <a:ext cx="9448800" cy="6867525"/>
          </a:xfrm>
          <a:prstGeom prst="rect">
            <a:avLst/>
          </a:prstGeom>
          <a:noFill/>
          <a:ln w="9525">
            <a:noFill/>
            <a:miter lim="800000"/>
            <a:headEnd/>
            <a:tailEnd/>
          </a:ln>
        </p:spPr>
      </p:pic>
      <p:pic>
        <p:nvPicPr>
          <p:cNvPr id="10" name="Picture 7"/>
          <p:cNvPicPr>
            <a:picLocks noChangeAspect="1" noChangeArrowheads="1"/>
          </p:cNvPicPr>
          <p:nvPr/>
        </p:nvPicPr>
        <p:blipFill>
          <a:blip r:embed="rId3" cstate="print"/>
          <a:srcRect/>
          <a:stretch>
            <a:fillRect/>
          </a:stretch>
        </p:blipFill>
        <p:spPr bwMode="auto">
          <a:xfrm>
            <a:off x="1676400" y="2895600"/>
            <a:ext cx="1039813" cy="2971800"/>
          </a:xfrm>
          <a:prstGeom prst="rect">
            <a:avLst/>
          </a:prstGeom>
          <a:noFill/>
          <a:ln w="12700">
            <a:noFill/>
            <a:miter lim="800000"/>
            <a:headEnd/>
            <a:tailEnd/>
          </a:ln>
          <a:effectLst/>
        </p:spPr>
      </p:pic>
      <p:sp>
        <p:nvSpPr>
          <p:cNvPr id="11" name="Text Box 8"/>
          <p:cNvSpPr txBox="1">
            <a:spLocks noChangeArrowheads="1"/>
          </p:cNvSpPr>
          <p:nvPr/>
        </p:nvSpPr>
        <p:spPr bwMode="auto">
          <a:xfrm>
            <a:off x="4114800" y="3581400"/>
            <a:ext cx="1219200" cy="685800"/>
          </a:xfrm>
          <a:prstGeom prst="rect">
            <a:avLst/>
          </a:prstGeom>
          <a:noFill/>
          <a:ln w="12700">
            <a:noFill/>
            <a:miter lim="800000"/>
            <a:headEnd/>
            <a:tailEnd/>
          </a:ln>
          <a:effectLst/>
        </p:spPr>
        <p:txBody>
          <a:bodyPr/>
          <a:lstStyle/>
          <a:p>
            <a:pPr>
              <a:spcBef>
                <a:spcPct val="30000"/>
              </a:spcBef>
              <a:buClr>
                <a:srgbClr val="003399"/>
              </a:buClr>
              <a:buFont typeface="Monotype Sorts" pitchFamily="2" charset="2"/>
              <a:buNone/>
              <a:tabLst>
                <a:tab pos="0" algn="l"/>
              </a:tabLst>
            </a:pPr>
            <a:r>
              <a:rPr kumimoji="1" lang="de-DE" sz="2000"/>
              <a:t>Robot lab</a:t>
            </a:r>
            <a:endParaRPr kumimoji="1" lang="de-DE" sz="1800">
              <a:latin typeface="Arial" charset="0"/>
            </a:endParaRPr>
          </a:p>
        </p:txBody>
      </p:sp>
      <p:sp>
        <p:nvSpPr>
          <p:cNvPr id="12" name="Text Box 9"/>
          <p:cNvSpPr txBox="1">
            <a:spLocks noChangeArrowheads="1"/>
          </p:cNvSpPr>
          <p:nvPr/>
        </p:nvSpPr>
        <p:spPr bwMode="auto">
          <a:xfrm>
            <a:off x="3276600" y="2133600"/>
            <a:ext cx="1143000" cy="838200"/>
          </a:xfrm>
          <a:prstGeom prst="rect">
            <a:avLst/>
          </a:prstGeom>
          <a:noFill/>
          <a:ln w="12700">
            <a:noFill/>
            <a:miter lim="800000"/>
            <a:headEnd/>
            <a:tailEnd/>
          </a:ln>
          <a:effectLst/>
        </p:spPr>
        <p:txBody>
          <a:bodyPr/>
          <a:lstStyle/>
          <a:p>
            <a:pPr>
              <a:spcBef>
                <a:spcPct val="30000"/>
              </a:spcBef>
              <a:buClr>
                <a:srgbClr val="003399"/>
              </a:buClr>
              <a:buFont typeface="Monotype Sorts" pitchFamily="2" charset="2"/>
              <a:buNone/>
              <a:tabLst>
                <a:tab pos="0" algn="l"/>
              </a:tabLst>
            </a:pPr>
            <a:r>
              <a:rPr kumimoji="1" lang="de-DE" sz="2000"/>
              <a:t>Staff corridor</a:t>
            </a:r>
            <a:endParaRPr kumimoji="1" lang="de-DE" sz="1800">
              <a:latin typeface="Arial" charset="0"/>
            </a:endParaRPr>
          </a:p>
        </p:txBody>
      </p:sp>
      <p:sp>
        <p:nvSpPr>
          <p:cNvPr id="13" name="Text Box 10"/>
          <p:cNvSpPr txBox="1">
            <a:spLocks noChangeArrowheads="1"/>
          </p:cNvSpPr>
          <p:nvPr/>
        </p:nvSpPr>
        <p:spPr bwMode="auto">
          <a:xfrm>
            <a:off x="6477000" y="3581400"/>
            <a:ext cx="914400" cy="685800"/>
          </a:xfrm>
          <a:prstGeom prst="rect">
            <a:avLst/>
          </a:prstGeom>
          <a:noFill/>
          <a:ln w="12700">
            <a:noFill/>
            <a:miter lim="800000"/>
            <a:headEnd/>
            <a:tailEnd/>
          </a:ln>
          <a:effectLst/>
        </p:spPr>
        <p:txBody>
          <a:bodyPr/>
          <a:lstStyle/>
          <a:p>
            <a:pPr>
              <a:spcBef>
                <a:spcPct val="30000"/>
              </a:spcBef>
              <a:buClr>
                <a:srgbClr val="003399"/>
              </a:buClr>
              <a:buFont typeface="Monotype Sorts" pitchFamily="2" charset="2"/>
              <a:buNone/>
              <a:tabLst>
                <a:tab pos="0" algn="l"/>
              </a:tabLst>
            </a:pPr>
            <a:r>
              <a:rPr kumimoji="1" lang="de-DE" sz="2000"/>
              <a:t>Public area</a:t>
            </a:r>
            <a:endParaRPr kumimoji="1" lang="de-DE" sz="1800">
              <a:latin typeface="Arial"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Limitations</a:t>
            </a:r>
            <a:endParaRPr lang="en-GB" dirty="0"/>
          </a:p>
        </p:txBody>
      </p:sp>
      <p:sp>
        <p:nvSpPr>
          <p:cNvPr id="3" name="Content Placeholder 2"/>
          <p:cNvSpPr>
            <a:spLocks noGrp="1"/>
          </p:cNvSpPr>
          <p:nvPr>
            <p:ph idx="1"/>
          </p:nvPr>
        </p:nvSpPr>
        <p:spPr/>
        <p:txBody>
          <a:bodyPr/>
          <a:lstStyle/>
          <a:p>
            <a:r>
              <a:rPr lang="en-GB" dirty="0" smtClean="0"/>
              <a:t>Memory requirements</a:t>
            </a:r>
          </a:p>
          <a:p>
            <a:pPr lvl="1"/>
            <a:r>
              <a:rPr lang="en-GB" dirty="0" smtClean="0"/>
              <a:t>Over 300,000 samples per local map</a:t>
            </a:r>
          </a:p>
          <a:p>
            <a:pPr lvl="1"/>
            <a:r>
              <a:rPr lang="en-GB" dirty="0" smtClean="0"/>
              <a:t>60MB in total</a:t>
            </a:r>
          </a:p>
          <a:p>
            <a:r>
              <a:rPr lang="en-GB" dirty="0" smtClean="0"/>
              <a:t>How to determine the timescale parameters?</a:t>
            </a:r>
          </a:p>
          <a:p>
            <a:r>
              <a:rPr lang="en-GB" dirty="0" smtClean="0"/>
              <a:t>Long-term topological changes not considered</a:t>
            </a:r>
            <a:endParaRPr lang="en-GB"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0"/>
          </p:nvPr>
        </p:nvSpPr>
        <p:spPr/>
        <p:txBody>
          <a:bodyPr/>
          <a:lstStyle/>
          <a:p>
            <a:pPr>
              <a:defRPr/>
            </a:pPr>
            <a:r>
              <a:rPr lang="en-GB" smtClean="0"/>
              <a:t>Prof Tom Duckett</a:t>
            </a:r>
            <a:endParaRPr lang="en-US" dirty="0"/>
          </a:p>
        </p:txBody>
      </p:sp>
      <p:sp>
        <p:nvSpPr>
          <p:cNvPr id="5" name="Slide Number Placeholder 4"/>
          <p:cNvSpPr>
            <a:spLocks noGrp="1"/>
          </p:cNvSpPr>
          <p:nvPr>
            <p:ph type="sldNum" sz="quarter" idx="11"/>
          </p:nvPr>
        </p:nvSpPr>
        <p:spPr/>
        <p:txBody>
          <a:bodyPr/>
          <a:lstStyle/>
          <a:p>
            <a:pPr>
              <a:defRPr/>
            </a:pPr>
            <a:fld id="{78FBDFD1-AB31-40BC-800E-F741C3E44875}" type="slidenum">
              <a:rPr lang="en-US" smtClean="0"/>
              <a:pPr>
                <a:defRPr/>
              </a:pPr>
              <a:t>7</a:t>
            </a:fld>
            <a:endParaRPr lang="en-US"/>
          </a:p>
        </p:txBody>
      </p:sp>
      <p:pic>
        <p:nvPicPr>
          <p:cNvPr id="6" name="Content Placeholder 3" descr="TD.png"/>
          <p:cNvPicPr>
            <a:picLocks noChangeAspect="1"/>
          </p:cNvPicPr>
          <p:nvPr/>
        </p:nvPicPr>
        <p:blipFill>
          <a:blip r:embed="rId2" cstate="print"/>
          <a:stretch>
            <a:fillRect/>
          </a:stretch>
        </p:blipFill>
        <p:spPr bwMode="auto">
          <a:xfrm>
            <a:off x="152400" y="1304677"/>
            <a:ext cx="8792144" cy="4098033"/>
          </a:xfrm>
          <a:prstGeom prst="rect">
            <a:avLst/>
          </a:prstGeom>
          <a:noFill/>
          <a:ln w="9525">
            <a:noFill/>
            <a:miter lim="800000"/>
            <a:headEnd/>
            <a:tailEnd/>
          </a:ln>
        </p:spPr>
      </p:pic>
      <p:pic>
        <p:nvPicPr>
          <p:cNvPr id="7" name="Picture 3" descr="G:\DCIM\100MSDCF\DSC00423.jpg"/>
          <p:cNvPicPr>
            <a:picLocks noChangeAspect="1" noChangeArrowheads="1"/>
          </p:cNvPicPr>
          <p:nvPr/>
        </p:nvPicPr>
        <p:blipFill>
          <a:blip r:embed="rId3" cstate="print"/>
          <a:srcRect/>
          <a:stretch>
            <a:fillRect/>
          </a:stretch>
        </p:blipFill>
        <p:spPr bwMode="auto">
          <a:xfrm>
            <a:off x="548407" y="4297681"/>
            <a:ext cx="3098736" cy="2324052"/>
          </a:xfrm>
          <a:prstGeom prst="rect">
            <a:avLst/>
          </a:prstGeom>
          <a:noFill/>
        </p:spPr>
      </p:pic>
      <p:sp>
        <p:nvSpPr>
          <p:cNvPr id="8" name="Title 7"/>
          <p:cNvSpPr>
            <a:spLocks noGrp="1"/>
          </p:cNvSpPr>
          <p:nvPr>
            <p:ph type="title"/>
          </p:nvPr>
        </p:nvSpPr>
        <p:spPr/>
        <p:txBody>
          <a:bodyPr/>
          <a:lstStyle/>
          <a:p>
            <a:endParaRPr lang="en-GB"/>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Linda’s navigation map at the Collection Museum, Lincoln</a:t>
            </a:r>
            <a:endParaRPr lang="en-GB" dirty="0"/>
          </a:p>
        </p:txBody>
      </p:sp>
      <p:pic>
        <p:nvPicPr>
          <p:cNvPr id="4" name="Content Placeholder 3" descr="Screenshot from 2015-01-08 12%3a02%3a39.png"/>
          <p:cNvPicPr>
            <a:picLocks noGrp="1" noChangeAspect="1"/>
          </p:cNvPicPr>
          <p:nvPr>
            <p:ph idx="1"/>
          </p:nvPr>
        </p:nvPicPr>
        <p:blipFill>
          <a:blip r:embed="rId2" cstate="print"/>
          <a:stretch>
            <a:fillRect/>
          </a:stretch>
        </p:blipFill>
        <p:spPr>
          <a:xfrm>
            <a:off x="1554691" y="1600200"/>
            <a:ext cx="6034617" cy="4525963"/>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Linda’s touch-screen </a:t>
            </a:r>
            <a:endParaRPr lang="en-GB" dirty="0"/>
          </a:p>
        </p:txBody>
      </p:sp>
      <p:pic>
        <p:nvPicPr>
          <p:cNvPr id="6" name="Content Placeholder 5" descr="linda-collection-map.png"/>
          <p:cNvPicPr>
            <a:picLocks noGrp="1" noChangeAspect="1"/>
          </p:cNvPicPr>
          <p:nvPr>
            <p:ph idx="1"/>
          </p:nvPr>
        </p:nvPicPr>
        <p:blipFill>
          <a:blip r:embed="rId2" cstate="print"/>
          <a:stretch>
            <a:fillRect/>
          </a:stretch>
        </p:blipFill>
        <p:spPr>
          <a:xfrm>
            <a:off x="1534735" y="1600200"/>
            <a:ext cx="6074529" cy="4525963"/>
          </a:xfr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714</TotalTime>
  <Words>1598</Words>
  <Application>Microsoft Office PowerPoint</Application>
  <PresentationFormat>On-screen Show (4:3)</PresentationFormat>
  <Paragraphs>293</Paragraphs>
  <Slides>60</Slides>
  <Notes>3</Notes>
  <HiddenSlides>2</HiddenSlides>
  <MMClips>2</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60</vt:i4>
      </vt:variant>
    </vt:vector>
  </HeadingPairs>
  <TitlesOfParts>
    <vt:vector size="63" baseType="lpstr">
      <vt:lpstr>Office Theme</vt:lpstr>
      <vt:lpstr>Equation</vt:lpstr>
      <vt:lpstr>Formel</vt:lpstr>
      <vt:lpstr>Robotic Mapping into the Fourth Dimension</vt:lpstr>
      <vt:lpstr>Robotic Mapping into the Fourth Dimension</vt:lpstr>
      <vt:lpstr>INTRODUCTION</vt:lpstr>
      <vt:lpstr>What are maps?</vt:lpstr>
      <vt:lpstr>Types of Maps</vt:lpstr>
      <vt:lpstr>PowerPoint Presentation</vt:lpstr>
      <vt:lpstr>PowerPoint Presentation</vt:lpstr>
      <vt:lpstr>Linda’s navigation map at the Collection Museum, Lincoln</vt:lpstr>
      <vt:lpstr>Linda’s touch-screen </vt:lpstr>
      <vt:lpstr>PowerPoint Presentation</vt:lpstr>
      <vt:lpstr>PowerPoint Presentation</vt:lpstr>
      <vt:lpstr>Robot Maps </vt:lpstr>
      <vt:lpstr>Long-Term Robotic Mapping</vt:lpstr>
      <vt:lpstr>Dynamic Environments</vt:lpstr>
      <vt:lpstr>Mapping &amp; Localisation in Static Environments</vt:lpstr>
      <vt:lpstr>Localization and Mapping</vt:lpstr>
      <vt:lpstr>Probabilistic Robotics</vt:lpstr>
      <vt:lpstr>Markov Assumption</vt:lpstr>
      <vt:lpstr>Markov Localization</vt:lpstr>
      <vt:lpstr>Markov Localization</vt:lpstr>
      <vt:lpstr>Localization and Mapping</vt:lpstr>
      <vt:lpstr>Localization and Mapping</vt:lpstr>
      <vt:lpstr>Data Association</vt:lpstr>
      <vt:lpstr>Mapping &amp; Localisation in CHANGING Environments –  Approach 1: DyNAMIC map</vt:lpstr>
      <vt:lpstr>Varying Environments</vt:lpstr>
      <vt:lpstr>Varying + Changing Environments</vt:lpstr>
      <vt:lpstr>The Stability-Plasticity Dilemma</vt:lpstr>
      <vt:lpstr>Toy Example</vt:lpstr>
      <vt:lpstr>Approaches to dynamic mapping</vt:lpstr>
      <vt:lpstr>Approaches to dynamic mapping</vt:lpstr>
      <vt:lpstr>Simulation of the toy example</vt:lpstr>
      <vt:lpstr>Approaches to dynamic mapping</vt:lpstr>
      <vt:lpstr>The problem of outliers</vt:lpstr>
      <vt:lpstr>Our solution (part 1)</vt:lpstr>
      <vt:lpstr>Update of a sample set</vt:lpstr>
      <vt:lpstr>Semantics of a sample set</vt:lpstr>
      <vt:lpstr>Semantics of a sample set</vt:lpstr>
      <vt:lpstr>Probabilistic interpretation </vt:lpstr>
      <vt:lpstr>Our solution (part 2)</vt:lpstr>
      <vt:lpstr>Simulation of the toy example</vt:lpstr>
      <vt:lpstr>A complete system for lifelong mapping and localization</vt:lpstr>
      <vt:lpstr>Local Maps</vt:lpstr>
      <vt:lpstr>Local Maps</vt:lpstr>
      <vt:lpstr>Local Maps</vt:lpstr>
      <vt:lpstr>Perceptual model for local map selection</vt:lpstr>
      <vt:lpstr>Self-localization (position tracking)</vt:lpstr>
      <vt:lpstr>Self-localization (position tracking)</vt:lpstr>
      <vt:lpstr>Experiments</vt:lpstr>
      <vt:lpstr>Experimental Results</vt:lpstr>
      <vt:lpstr>Experiments</vt:lpstr>
      <vt:lpstr>Experiments</vt:lpstr>
      <vt:lpstr>Results</vt:lpstr>
      <vt:lpstr>Results</vt:lpstr>
      <vt:lpstr>Results</vt:lpstr>
      <vt:lpstr>Results</vt:lpstr>
      <vt:lpstr>Relative frequency of submap usage</vt:lpstr>
      <vt:lpstr>Conclusions</vt:lpstr>
      <vt:lpstr>Conclusions </vt:lpstr>
      <vt:lpstr>Conclusions</vt:lpstr>
      <vt:lpstr>Limitations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 Mapping into the Fourth Dimension</dc:title>
  <dc:creator>tom</dc:creator>
  <cp:lastModifiedBy>tduckett</cp:lastModifiedBy>
  <cp:revision>31</cp:revision>
  <dcterms:created xsi:type="dcterms:W3CDTF">2014-07-21T09:38:38Z</dcterms:created>
  <dcterms:modified xsi:type="dcterms:W3CDTF">2015-08-26T12:51:39Z</dcterms:modified>
</cp:coreProperties>
</file>